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63" r:id="rId3"/>
    <p:sldId id="264" r:id="rId4"/>
    <p:sldId id="266" r:id="rId5"/>
    <p:sldId id="257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CC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 pośredni 1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E9639D4-E3E2-4D34-9284-5A2195B3D0D7}" styleName="Styl jasny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61295" autoAdjust="0"/>
  </p:normalViewPr>
  <p:slideViewPr>
    <p:cSldViewPr>
      <p:cViewPr>
        <p:scale>
          <a:sx n="59" d="100"/>
          <a:sy n="59" d="100"/>
        </p:scale>
        <p:origin x="-22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306764982667636E-2"/>
          <c:y val="2.5618181908052463E-2"/>
          <c:w val="0.88663847427543574"/>
          <c:h val="0.88076535630786268"/>
        </c:manualLayout>
      </c:layout>
      <c:scatterChart>
        <c:scatterStyle val="lineMarker"/>
        <c:varyColors val="0"/>
        <c:ser>
          <c:idx val="0"/>
          <c:order val="0"/>
          <c:tx>
            <c:v>Mazierz istotności- oceny wymiarów obsługi</c:v>
          </c:tx>
          <c:spPr>
            <a:ln w="28575">
              <a:noFill/>
            </a:ln>
          </c:spPr>
          <c:dPt>
            <c:idx val="6"/>
            <c:marker>
              <c:spPr>
                <a:solidFill>
                  <a:srgbClr val="FF0000"/>
                </a:solidFill>
              </c:spPr>
            </c:marker>
            <c:bubble3D val="0"/>
          </c:dPt>
          <c:dPt>
            <c:idx val="7"/>
            <c:marker>
              <c:spPr>
                <a:solidFill>
                  <a:srgbClr val="FF0000"/>
                </a:solidFill>
              </c:spPr>
            </c:marker>
            <c:bubble3D val="0"/>
          </c:dPt>
          <c:dPt>
            <c:idx val="10"/>
            <c:marker>
              <c:spPr>
                <a:solidFill>
                  <a:srgbClr val="FF0000"/>
                </a:solidFill>
              </c:spPr>
            </c:marker>
            <c:bubble3D val="0"/>
          </c:dPt>
          <c:dLbls>
            <c:dLbl>
              <c:idx val="0"/>
              <c:layout>
                <c:manualLayout>
                  <c:x val="-4.5557315925524441E-3"/>
                  <c:y val="6.6833477054147406E-3"/>
                </c:manualLayout>
              </c:layout>
              <c:tx>
                <c:rich>
                  <a:bodyPr/>
                  <a:lstStyle/>
                  <a:p>
                    <a:r>
                      <a:rPr lang="pl-PL"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Zaangażowanie</a:t>
                    </a:r>
                    <a:r>
                      <a:rPr lang="pl-PL" sz="8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pracowników</a:t>
                    </a:r>
                    <a:endParaRPr lang="en-US" sz="800" b="1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07110835805131E-3"/>
                  <c:y val="3.2018924025879171E-2"/>
                </c:manualLayout>
              </c:layout>
              <c:tx>
                <c:rich>
                  <a:bodyPr/>
                  <a:lstStyle/>
                  <a:p>
                    <a:r>
                      <a:rPr lang="pl-PL"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Wiedza</a:t>
                    </a:r>
                    <a:r>
                      <a:rPr lang="pl-PL" sz="8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i kompetencje pracowników</a:t>
                    </a:r>
                    <a:endParaRPr lang="en-US" sz="800" b="1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543093339273676E-2"/>
                  <c:y val="2.6733498072960347E-2"/>
                </c:manualLayout>
              </c:layout>
              <c:tx>
                <c:rich>
                  <a:bodyPr/>
                  <a:lstStyle/>
                  <a:p>
                    <a:r>
                      <a:rPr lang="pl-PL"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Komunikacja</a:t>
                    </a:r>
                    <a:r>
                      <a:rPr lang="pl-PL" sz="8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- na stronie internetowej</a:t>
                    </a:r>
                    <a:endParaRPr lang="en-US" sz="800" b="1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7449448754888051E-2"/>
                  <c:y val="2.2277915060800291E-2"/>
                </c:manualLayout>
              </c:layout>
              <c:tx>
                <c:rich>
                  <a:bodyPr/>
                  <a:lstStyle/>
                  <a:p>
                    <a:pPr>
                      <a:defRPr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pl-PL"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Komunikacja</a:t>
                    </a:r>
                    <a:r>
                      <a:rPr lang="pl-PL" sz="8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telefoniczna</a:t>
                    </a:r>
                    <a:endParaRPr lang="en-US" sz="800" b="1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071748249114006E-3"/>
                  <c:y val="6.6833745182400869E-3"/>
                </c:manualLayout>
              </c:layout>
              <c:tx>
                <c:rich>
                  <a:bodyPr/>
                  <a:lstStyle/>
                  <a:p>
                    <a:r>
                      <a:rPr lang="pl-PL"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Komunikacja</a:t>
                    </a:r>
                    <a:r>
                      <a:rPr lang="pl-PL" sz="8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na miejscu z doradcą klienta</a:t>
                    </a:r>
                    <a:endParaRPr lang="en-US" sz="800" b="1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1879011853635954E-2"/>
                  <c:y val="1.5594540542560202E-2"/>
                </c:manualLayout>
              </c:layout>
              <c:tx>
                <c:rich>
                  <a:bodyPr/>
                  <a:lstStyle/>
                  <a:p>
                    <a:r>
                      <a:rPr lang="pl-PL"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Komunikacja</a:t>
                    </a:r>
                    <a:r>
                      <a:rPr lang="pl-PL" sz="8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e-mail</a:t>
                    </a:r>
                    <a:endParaRPr lang="en-US" sz="800" b="1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4.2686118454223744E-2"/>
                </c:manualLayout>
              </c:layout>
              <c:tx>
                <c:rich>
                  <a:bodyPr/>
                  <a:lstStyle/>
                  <a:p>
                    <a:pPr>
                      <a:defRPr sz="800">
                        <a:solidFill>
                          <a:srgbClr val="FF0000"/>
                        </a:solidFill>
                      </a:defRPr>
                    </a:pPr>
                    <a:r>
                      <a:rPr lang="pl-PL" sz="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Skuteczność</a:t>
                    </a:r>
                    <a:r>
                      <a:rPr lang="pl-PL" sz="800" b="1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w rozwiązywaniu sprawy</a:t>
                    </a:r>
                    <a:endParaRPr lang="en-US" sz="800" b="1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4832131429168031E-2"/>
                  <c:y val="1.559436512590618E-2"/>
                </c:manualLayout>
              </c:layout>
              <c:tx>
                <c:rich>
                  <a:bodyPr/>
                  <a:lstStyle/>
                  <a:p>
                    <a:pPr>
                      <a:defRPr sz="800">
                        <a:solidFill>
                          <a:srgbClr val="FF0000"/>
                        </a:solidFill>
                      </a:defRPr>
                    </a:pPr>
                    <a:r>
                      <a:rPr lang="pl-PL" sz="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Czas</a:t>
                    </a:r>
                    <a:r>
                      <a:rPr lang="pl-PL" sz="800" b="1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obsługi i oczekiwania na nią</a:t>
                    </a:r>
                    <a:endParaRPr lang="en-US" sz="800" b="1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4040107084301332E-3"/>
                  <c:y val="2.4505706566880319E-2"/>
                </c:manualLayout>
              </c:layout>
              <c:tx>
                <c:rich>
                  <a:bodyPr/>
                  <a:lstStyle/>
                  <a:p>
                    <a:r>
                      <a:rPr lang="pl-PL"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Kultura</a:t>
                    </a:r>
                    <a:r>
                      <a:rPr lang="pl-PL" sz="8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osobista i życzliwość</a:t>
                    </a:r>
                    <a:endParaRPr lang="en-US" sz="800" b="1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5.636854188209519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pl-PL"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Przystępność</a:t>
                    </a:r>
                    <a:endParaRPr lang="en-US" sz="800" b="1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5399405652805795E-2"/>
                  <c:y val="5.7520556788570189E-2"/>
                </c:manualLayout>
              </c:layout>
              <c:tx>
                <c:rich>
                  <a:bodyPr/>
                  <a:lstStyle/>
                  <a:p>
                    <a:pPr>
                      <a:defRPr sz="800">
                        <a:solidFill>
                          <a:srgbClr val="FF0000"/>
                        </a:solidFill>
                      </a:defRPr>
                    </a:pPr>
                    <a:r>
                      <a:rPr lang="pl-PL" sz="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Dostępność</a:t>
                    </a:r>
                    <a:r>
                      <a:rPr lang="pl-PL" sz="800" b="1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form wsparcia przewidzianych dla klientów</a:t>
                    </a:r>
                    <a:endParaRPr lang="en-US" sz="800" b="1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Arkusz1!$E$8:$E$18</c:f>
              <c:numCache>
                <c:formatCode>0.0</c:formatCode>
                <c:ptCount val="11"/>
                <c:pt idx="0">
                  <c:v>4.726619781535252</c:v>
                </c:pt>
                <c:pt idx="1">
                  <c:v>4.7463713900942448</c:v>
                </c:pt>
                <c:pt idx="2">
                  <c:v>4.5108484213676379</c:v>
                </c:pt>
                <c:pt idx="3">
                  <c:v>4.4399221906329327</c:v>
                </c:pt>
                <c:pt idx="4">
                  <c:v>4.6743977255723381</c:v>
                </c:pt>
                <c:pt idx="5">
                  <c:v>3.972617088134045</c:v>
                </c:pt>
                <c:pt idx="6">
                  <c:v>4.74996259165047</c:v>
                </c:pt>
                <c:pt idx="7">
                  <c:v>4.6519527158461536</c:v>
                </c:pt>
                <c:pt idx="8">
                  <c:v>4.7664222654496413</c:v>
                </c:pt>
                <c:pt idx="9">
                  <c:v>4.5726470148137084</c:v>
                </c:pt>
                <c:pt idx="10">
                  <c:v>4.6304055065090672</c:v>
                </c:pt>
              </c:numCache>
            </c:numRef>
          </c:xVal>
          <c:yVal>
            <c:numRef>
              <c:f>Arkusz1!$D$8:$D$18</c:f>
              <c:numCache>
                <c:formatCode>0.0</c:formatCode>
                <c:ptCount val="11"/>
                <c:pt idx="0">
                  <c:v>3.9202453987730048</c:v>
                </c:pt>
                <c:pt idx="1">
                  <c:v>4.0825976357923279</c:v>
                </c:pt>
                <c:pt idx="2">
                  <c:v>3.9616445916114817</c:v>
                </c:pt>
                <c:pt idx="3">
                  <c:v>3.8892642642642539</c:v>
                </c:pt>
                <c:pt idx="4">
                  <c:v>4.1498940677965992</c:v>
                </c:pt>
                <c:pt idx="5">
                  <c:v>3.5094339622641515</c:v>
                </c:pt>
                <c:pt idx="6">
                  <c:v>3.5714499476283046</c:v>
                </c:pt>
                <c:pt idx="7">
                  <c:v>3.8357025288044229</c:v>
                </c:pt>
                <c:pt idx="8">
                  <c:v>4.3987730061349888</c:v>
                </c:pt>
                <c:pt idx="9">
                  <c:v>4.0010474337872193</c:v>
                </c:pt>
                <c:pt idx="10">
                  <c:v>3.5452641029477823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55488"/>
        <c:axId val="37074048"/>
      </c:scatterChart>
      <c:valAx>
        <c:axId val="37055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pl-PL" sz="16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Istotność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pl-PL"/>
          </a:p>
        </c:txPr>
        <c:crossAx val="37074048"/>
        <c:crosses val="autoZero"/>
        <c:crossBetween val="midCat"/>
      </c:valAx>
      <c:valAx>
        <c:axId val="37074048"/>
        <c:scaling>
          <c:orientation val="minMax"/>
          <c:max val="4.5"/>
          <c:min val="3.4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pl-PL" sz="16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Ocena</a:t>
                </a:r>
              </a:p>
            </c:rich>
          </c:tx>
          <c:layout>
            <c:manualLayout>
              <c:xMode val="edge"/>
              <c:yMode val="edge"/>
              <c:x val="1.0335918514362276E-2"/>
              <c:y val="0.37714387656421222"/>
            </c:manualLayout>
          </c:layout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pl-PL"/>
          </a:p>
        </c:txPr>
        <c:crossAx val="37055488"/>
        <c:crosses val="autoZero"/>
        <c:crossBetween val="midCat"/>
        <c:majorUnit val="0.1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0.08018</cdr:x>
      <cdr:y>0.53383</cdr:y>
    </cdr:from>
    <cdr:to>
      <cdr:x>1</cdr:x>
      <cdr:y>0.53501</cdr:y>
    </cdr:to>
    <cdr:cxnSp macro="">
      <cdr:nvCxnSpPr>
        <cdr:cNvPr id="3" name="Łącznik prostoliniowy 2"/>
        <cdr:cNvCxnSpPr/>
      </cdr:nvCxnSpPr>
      <cdr:spPr>
        <a:xfrm xmlns:a="http://schemas.openxmlformats.org/drawingml/2006/main" flipV="1">
          <a:off x="504825" y="2832195"/>
          <a:ext cx="5791200" cy="625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0.69435</cdr:x>
      <cdr:y>0.09273</cdr:y>
    </cdr:from>
    <cdr:to>
      <cdr:x>0.69546</cdr:x>
      <cdr:y>0.88304</cdr:y>
    </cdr:to>
    <cdr:cxnSp macro="">
      <cdr:nvCxnSpPr>
        <cdr:cNvPr id="6" name="Łącznik prostoliniowy 5"/>
        <cdr:cNvCxnSpPr/>
      </cdr:nvCxnSpPr>
      <cdr:spPr>
        <a:xfrm xmlns:a="http://schemas.openxmlformats.org/drawingml/2006/main" flipV="1">
          <a:off x="5972174" y="528639"/>
          <a:ext cx="9525" cy="450532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3B4E5-EB10-4B54-8308-8A2905429D7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587E-8FE6-4707-8F45-B1F20F006F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9341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E587E-8FE6-4707-8F45-B1F20F006F8D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5348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E587E-8FE6-4707-8F45-B1F20F006F8D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6404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E587E-8FE6-4707-8F45-B1F20F006F8D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2862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E587E-8FE6-4707-8F45-B1F20F006F8D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2790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E587E-8FE6-4707-8F45-B1F20F006F8D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7256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E587E-8FE6-4707-8F45-B1F20F006F8D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166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112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5601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950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965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452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903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86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962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48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2939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41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B4E06-911B-4B4C-8E6B-B37B829F938A}" type="datetimeFigureOut">
              <a:rPr lang="pl-PL" smtClean="0"/>
              <a:t>2016-01-20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2F035-B7B9-4FF5-A36C-F87E6B693B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004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827584" y="1965033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Badanie satysfakcji klienta Powiatowego Urzędu Pracy</a:t>
            </a:r>
            <a:endParaRPr lang="pl-PL" sz="36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4139952" y="3717032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Magdalena Wasiluk</a:t>
            </a:r>
          </a:p>
          <a:p>
            <a:r>
              <a:rPr lang="pl-PL" dirty="0" smtClean="0"/>
              <a:t>Wojewódzki Urząd Pracy w Białymstoku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07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86456"/>
            <a:ext cx="5711177" cy="187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836712"/>
            <a:ext cx="311467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237" y="2060848"/>
            <a:ext cx="3519547" cy="907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778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2204864"/>
            <a:ext cx="2376264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65942"/>
              </p:ext>
            </p:extLst>
          </p:nvPr>
        </p:nvGraphicFramePr>
        <p:xfrm>
          <a:off x="2483770" y="188640"/>
          <a:ext cx="6552725" cy="6048671"/>
        </p:xfrm>
        <a:graphic>
          <a:graphicData uri="http://schemas.openxmlformats.org/drawingml/2006/table">
            <a:tbl>
              <a:tblPr>
                <a:effectLst>
                  <a:outerShdw blurRad="76200" dist="12700" dir="8100000" sy="-23000" kx="800400" algn="br" rotWithShape="0">
                    <a:prstClr val="black">
                      <a:alpha val="20000"/>
                    </a:prstClr>
                  </a:outerShdw>
                </a:effectLst>
              </a:tblPr>
              <a:tblGrid>
                <a:gridCol w="2448270"/>
                <a:gridCol w="1584176"/>
                <a:gridCol w="1440160"/>
                <a:gridCol w="1080119"/>
              </a:tblGrid>
              <a:tr h="642043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Formy pomocy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Oczekiwane(%)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Otrzymane(%)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średnia ocen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811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Ubezpieczenie zdrowotne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89,2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90,4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4,6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752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Oferta pracy w kraju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88,9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33,3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2,9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163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Zasiłek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50,6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60,7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3,6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7493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Szkolenie/ studia podyplomowe/ kursy/ przygotowanie zawodowe dorosłych/ stypendium za dalszą naukę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49,5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14,1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52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Poradnictwo zawodowe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36,1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15,3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3,9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163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Staż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35,9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13,6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4,1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7520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Oferta pracy za granicą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31,9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2,5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4235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Dofinansowanie/ pożyczka na podjęcie działalności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23,2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2,3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3,7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4235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Finansowanie kosztów dojazdu/ zakwaterowania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20,5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1,3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3,6</a:t>
                      </a:r>
                    </a:p>
                  </a:txBody>
                  <a:tcPr marL="7359" marR="7359" marT="73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179512" y="476672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latin typeface="Comic Sans MS" panose="030F0702030302020204" pitchFamily="66" charset="0"/>
              </a:rPr>
              <a:t>Bezrobotni, poszukujący pracy</a:t>
            </a:r>
            <a:endParaRPr lang="pl-PL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16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51812"/>
            <a:ext cx="1966139" cy="3481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545426"/>
              </p:ext>
            </p:extLst>
          </p:nvPr>
        </p:nvGraphicFramePr>
        <p:xfrm>
          <a:off x="2987824" y="116631"/>
          <a:ext cx="5862712" cy="5921920"/>
        </p:xfrm>
        <a:graphic>
          <a:graphicData uri="http://schemas.openxmlformats.org/drawingml/2006/table">
            <a:tbl>
              <a:tblPr/>
              <a:tblGrid>
                <a:gridCol w="2273858"/>
                <a:gridCol w="1398550"/>
                <a:gridCol w="1191861"/>
                <a:gridCol w="998443"/>
              </a:tblGrid>
              <a:tr h="41175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Formy pomocy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Oczekiwane (%)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Otrzymane (%)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Średnia ocen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75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Organizacja</a:t>
                      </a:r>
                      <a:r>
                        <a:rPr lang="pl-PL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 stażu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74,1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75,6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4,7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61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Znalezienie kandydata do pracy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46,1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61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Dofinansowanie/ pożyczka ma wyposażenie miejsca pracy/ "grant" na telepracę</a:t>
                      </a:r>
                    </a:p>
                    <a:p>
                      <a:pPr algn="l" fontAlgn="ctr"/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29,0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25,6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4,5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75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Organizacja robót publicznych/ prac interwencyjnych/ przygotowanie zawodowe dorosłych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16,6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14,8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4,7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75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Refundacja/ dofinansowanie części wynagrodzeń</a:t>
                      </a:r>
                    </a:p>
                    <a:p>
                      <a:pPr algn="l" fontAlgn="ctr"/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16,1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13,1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4,6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947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Udzielanie informacji/ poradnictwo</a:t>
                      </a:r>
                    </a:p>
                    <a:p>
                      <a:pPr algn="l" fontAlgn="ctr"/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6,7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7,4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4,6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omic Sans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61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Kształcenie własne/ pracowników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251521" y="715635"/>
            <a:ext cx="2506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 smtClean="0">
                <a:latin typeface="Comic Sans MS" panose="030F0702030302020204" pitchFamily="66" charset="0"/>
              </a:rPr>
              <a:t>Pracodawcy</a:t>
            </a:r>
            <a:endParaRPr lang="pl-PL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65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/>
          <p:cNvGraphicFramePr/>
          <p:nvPr>
            <p:extLst>
              <p:ext uri="{D42A27DB-BD31-4B8C-83A1-F6EECF244321}">
                <p14:modId xmlns:p14="http://schemas.microsoft.com/office/powerpoint/2010/main" val="1116142529"/>
              </p:ext>
            </p:extLst>
          </p:nvPr>
        </p:nvGraphicFramePr>
        <p:xfrm>
          <a:off x="0" y="620688"/>
          <a:ext cx="9144000" cy="623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611560" y="260648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Macierz istotności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90042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a 4"/>
          <p:cNvGrpSpPr/>
          <p:nvPr/>
        </p:nvGrpSpPr>
        <p:grpSpPr>
          <a:xfrm>
            <a:off x="613667" y="1268760"/>
            <a:ext cx="7967834" cy="2215992"/>
            <a:chOff x="613667" y="591070"/>
            <a:chExt cx="7967834" cy="2215992"/>
          </a:xfrm>
        </p:grpSpPr>
        <p:sp>
          <p:nvSpPr>
            <p:cNvPr id="2" name="pole tekstowe 1"/>
            <p:cNvSpPr txBox="1"/>
            <p:nvPr/>
          </p:nvSpPr>
          <p:spPr>
            <a:xfrm>
              <a:off x="1884757" y="591070"/>
              <a:ext cx="6696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 smtClean="0">
                  <a:solidFill>
                    <a:srgbClr val="FF0000"/>
                  </a:solidFill>
                  <a:latin typeface="Comic Sans MS" panose="030F0702030302020204" pitchFamily="66" charset="0"/>
                </a:rPr>
                <a:t>Utrzymać na obecnym poziomie</a:t>
              </a:r>
              <a:endParaRPr lang="pl-PL" sz="2400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" name="pole tekstowe 2"/>
            <p:cNvSpPr txBox="1"/>
            <p:nvPr/>
          </p:nvSpPr>
          <p:spPr>
            <a:xfrm>
              <a:off x="1907704" y="1052736"/>
              <a:ext cx="633670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 smtClean="0">
                  <a:latin typeface="Comic Sans MS" panose="030F0702030302020204" pitchFamily="66" charset="0"/>
                </a:rPr>
                <a:t>Kultura osobista i życzliwość</a:t>
              </a:r>
            </a:p>
            <a:p>
              <a:r>
                <a:rPr lang="pl-PL" dirty="0" smtClean="0">
                  <a:latin typeface="Comic Sans MS" panose="030F0702030302020204" pitchFamily="66" charset="0"/>
                </a:rPr>
                <a:t>Komunikacja na miejscu z doradcą klienta</a:t>
              </a:r>
            </a:p>
            <a:p>
              <a:r>
                <a:rPr lang="pl-PL" dirty="0" smtClean="0">
                  <a:latin typeface="Comic Sans MS" panose="030F0702030302020204" pitchFamily="66" charset="0"/>
                </a:rPr>
                <a:t>Wiedza i kompetencje pracowników</a:t>
              </a:r>
            </a:p>
            <a:p>
              <a:r>
                <a:rPr lang="pl-PL" dirty="0" smtClean="0">
                  <a:latin typeface="Comic Sans MS" panose="030F0702030302020204" pitchFamily="66" charset="0"/>
                </a:rPr>
                <a:t>Zaangażowanie pracowników</a:t>
              </a:r>
            </a:p>
            <a:p>
              <a:r>
                <a:rPr lang="pl-PL" dirty="0" smtClean="0">
                  <a:latin typeface="Comic Sans MS" panose="030F0702030302020204" pitchFamily="66" charset="0"/>
                </a:rPr>
                <a:t>Przystępność</a:t>
              </a:r>
            </a:p>
            <a:p>
              <a:r>
                <a:rPr lang="pl-PL" dirty="0" smtClean="0">
                  <a:latin typeface="Comic Sans MS" panose="030F0702030302020204" pitchFamily="66" charset="0"/>
                </a:rPr>
                <a:t>Komunikacja na stronie internetowej</a:t>
              </a:r>
            </a:p>
          </p:txBody>
        </p:sp>
        <p:pic>
          <p:nvPicPr>
            <p:cNvPr id="6149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3667" y="1432047"/>
              <a:ext cx="1026602" cy="9475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8" name="Grupa 7"/>
          <p:cNvGrpSpPr/>
          <p:nvPr/>
        </p:nvGrpSpPr>
        <p:grpSpPr>
          <a:xfrm>
            <a:off x="613667" y="4122802"/>
            <a:ext cx="6129250" cy="1204277"/>
            <a:chOff x="543206" y="3563257"/>
            <a:chExt cx="6129250" cy="1204277"/>
          </a:xfrm>
        </p:grpSpPr>
        <p:sp>
          <p:nvSpPr>
            <p:cNvPr id="4" name="pole tekstowe 3"/>
            <p:cNvSpPr txBox="1"/>
            <p:nvPr/>
          </p:nvSpPr>
          <p:spPr>
            <a:xfrm>
              <a:off x="1979712" y="3563257"/>
              <a:ext cx="46805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 smtClean="0">
                  <a:solidFill>
                    <a:srgbClr val="FF0000"/>
                  </a:solidFill>
                  <a:latin typeface="Comic Sans MS" panose="030F0702030302020204" pitchFamily="66" charset="0"/>
                </a:rPr>
                <a:t>Pożądana poprawa</a:t>
              </a:r>
              <a:endParaRPr lang="pl-PL" sz="2400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" name="pole tekstowe 5"/>
            <p:cNvSpPr txBox="1"/>
            <p:nvPr/>
          </p:nvSpPr>
          <p:spPr>
            <a:xfrm>
              <a:off x="1991936" y="4121203"/>
              <a:ext cx="46805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 smtClean="0">
                  <a:latin typeface="Comic Sans MS" panose="030F0702030302020204" pitchFamily="66" charset="0"/>
                </a:rPr>
                <a:t>Komunikacja e-mail</a:t>
              </a:r>
            </a:p>
            <a:p>
              <a:r>
                <a:rPr lang="pl-PL" dirty="0" smtClean="0">
                  <a:latin typeface="Comic Sans MS" panose="030F0702030302020204" pitchFamily="66" charset="0"/>
                </a:rPr>
                <a:t>Komunikacja telefoniczna</a:t>
              </a:r>
            </a:p>
          </p:txBody>
        </p:sp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206" y="3617147"/>
              <a:ext cx="1097063" cy="1008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259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88840"/>
            <a:ext cx="138872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2473400" y="2666152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Czas obsługi i oczekiwania na nią</a:t>
            </a:r>
          </a:p>
          <a:p>
            <a:r>
              <a:rPr lang="pl-PL" sz="2400" dirty="0" smtClean="0"/>
              <a:t>Skuteczność w rozwiązywaniu sprawy</a:t>
            </a:r>
          </a:p>
          <a:p>
            <a:r>
              <a:rPr lang="pl-PL" sz="2400" dirty="0" smtClean="0"/>
              <a:t>Dostępność form przewidzianych dla klientów</a:t>
            </a:r>
            <a:endParaRPr lang="pl-PL" sz="24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2485336" y="1758007"/>
            <a:ext cx="4754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Priorytety</a:t>
            </a:r>
            <a:endParaRPr lang="pl-PL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38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72816"/>
            <a:ext cx="1647825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3707904" y="2228622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78%</a:t>
            </a:r>
            <a:endParaRPr lang="pl-PL" sz="9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47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264</Words>
  <Application>Microsoft Office PowerPoint</Application>
  <PresentationFormat>Pokaz na ekranie (4:3)</PresentationFormat>
  <Paragraphs>112</Paragraphs>
  <Slides>8</Slides>
  <Notes>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Wasiluk</dc:creator>
  <cp:lastModifiedBy>Joanna Matlak</cp:lastModifiedBy>
  <cp:revision>40</cp:revision>
  <dcterms:created xsi:type="dcterms:W3CDTF">2015-12-14T09:04:27Z</dcterms:created>
  <dcterms:modified xsi:type="dcterms:W3CDTF">2016-01-20T07:32:58Z</dcterms:modified>
</cp:coreProperties>
</file>