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6" r:id="rId3"/>
    <p:sldId id="322" r:id="rId4"/>
    <p:sldId id="327" r:id="rId5"/>
    <p:sldId id="328" r:id="rId6"/>
    <p:sldId id="377" r:id="rId7"/>
    <p:sldId id="378" r:id="rId8"/>
    <p:sldId id="331" r:id="rId9"/>
    <p:sldId id="367" r:id="rId10"/>
    <p:sldId id="384" r:id="rId11"/>
    <p:sldId id="379" r:id="rId12"/>
    <p:sldId id="348" r:id="rId13"/>
    <p:sldId id="380" r:id="rId14"/>
    <p:sldId id="381" r:id="rId15"/>
    <p:sldId id="382" r:id="rId16"/>
    <p:sldId id="336" r:id="rId17"/>
    <p:sldId id="383" r:id="rId18"/>
    <p:sldId id="259" r:id="rId19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66FF33"/>
    <a:srgbClr val="53C156"/>
    <a:srgbClr val="487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9112" autoAdjust="0"/>
  </p:normalViewPr>
  <p:slideViewPr>
    <p:cSldViewPr>
      <p:cViewPr>
        <p:scale>
          <a:sx n="100" d="100"/>
          <a:sy n="100" d="100"/>
        </p:scale>
        <p:origin x="-33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A3B9C9-E7CD-4CD7-BDCA-3B90BD69829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B8427DA-51E4-43B2-B517-425DBC392BDC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Wnioski muszą być złożone w obydwu formach w terminie wskazanym przez IP w Regulaminie konkursu! </a:t>
          </a:r>
          <a:endParaRPr lang="pl-PL" dirty="0">
            <a:solidFill>
              <a:schemeClr val="tx1"/>
            </a:solidFill>
          </a:endParaRPr>
        </a:p>
      </dgm:t>
    </dgm:pt>
    <dgm:pt modelId="{4CAB6269-D3B4-4657-8B6D-DB51911F121C}" type="parTrans" cxnId="{517B219A-AB76-4FAE-A8EA-D50E0A12B920}">
      <dgm:prSet/>
      <dgm:spPr/>
      <dgm:t>
        <a:bodyPr/>
        <a:lstStyle/>
        <a:p>
          <a:endParaRPr lang="pl-PL"/>
        </a:p>
      </dgm:t>
    </dgm:pt>
    <dgm:pt modelId="{CDABFCA8-4753-4927-A362-2E78B18CEE06}" type="sibTrans" cxnId="{517B219A-AB76-4FAE-A8EA-D50E0A12B920}">
      <dgm:prSet/>
      <dgm:spPr/>
      <dgm:t>
        <a:bodyPr/>
        <a:lstStyle/>
        <a:p>
          <a:endParaRPr lang="pl-PL"/>
        </a:p>
      </dgm:t>
    </dgm:pt>
    <dgm:pt modelId="{9A568823-C033-4EFC-B539-B4B88D980997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pl-PL" sz="1800" b="1" u="sng" dirty="0" smtClean="0">
              <a:solidFill>
                <a:srgbClr val="FF0000"/>
              </a:solidFill>
            </a:rPr>
            <a:t>Uwaga ! Suma kontrolna obu wersji musi być taka sama!</a:t>
          </a:r>
          <a:endParaRPr lang="pl-PL" sz="1800" dirty="0">
            <a:solidFill>
              <a:srgbClr val="FF0000"/>
            </a:solidFill>
          </a:endParaRPr>
        </a:p>
      </dgm:t>
    </dgm:pt>
    <dgm:pt modelId="{C6E27D40-54EE-498D-9A4B-0192A1D9A581}" type="sibTrans" cxnId="{8344A414-089D-4307-AE91-51AE216549E5}">
      <dgm:prSet/>
      <dgm:spPr/>
      <dgm:t>
        <a:bodyPr/>
        <a:lstStyle/>
        <a:p>
          <a:endParaRPr lang="pl-PL"/>
        </a:p>
      </dgm:t>
    </dgm:pt>
    <dgm:pt modelId="{2057925A-1D05-4910-AAE6-5CB4B22096D4}" type="parTrans" cxnId="{8344A414-089D-4307-AE91-51AE216549E5}">
      <dgm:prSet/>
      <dgm:spPr/>
      <dgm:t>
        <a:bodyPr/>
        <a:lstStyle/>
        <a:p>
          <a:endParaRPr lang="pl-PL"/>
        </a:p>
      </dgm:t>
    </dgm:pt>
    <dgm:pt modelId="{8BEAEAB1-82BA-4CAD-B8D4-1C0115C9C333}" type="pres">
      <dgm:prSet presAssocID="{E7A3B9C9-E7CD-4CD7-BDCA-3B90BD6982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D6E8342-514A-4E41-809B-AA7CB330B6B8}" type="pres">
      <dgm:prSet presAssocID="{EB8427DA-51E4-43B2-B517-425DBC392BD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BF3CB6-EC4F-41C0-9321-49626BFA914A}" type="pres">
      <dgm:prSet presAssocID="{CDABFCA8-4753-4927-A362-2E78B18CEE06}" presName="spacer" presStyleCnt="0"/>
      <dgm:spPr/>
    </dgm:pt>
    <dgm:pt modelId="{F9037800-042E-4E87-BB2D-8731EC5E1A17}" type="pres">
      <dgm:prSet presAssocID="{9A568823-C033-4EFC-B539-B4B88D9809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AF1892E-54FC-40FC-8DF2-61F9A6C88AE0}" type="presOf" srcId="{E7A3B9C9-E7CD-4CD7-BDCA-3B90BD698293}" destId="{8BEAEAB1-82BA-4CAD-B8D4-1C0115C9C333}" srcOrd="0" destOrd="0" presId="urn:microsoft.com/office/officeart/2005/8/layout/vList2"/>
    <dgm:cxn modelId="{517B219A-AB76-4FAE-A8EA-D50E0A12B920}" srcId="{E7A3B9C9-E7CD-4CD7-BDCA-3B90BD698293}" destId="{EB8427DA-51E4-43B2-B517-425DBC392BDC}" srcOrd="0" destOrd="0" parTransId="{4CAB6269-D3B4-4657-8B6D-DB51911F121C}" sibTransId="{CDABFCA8-4753-4927-A362-2E78B18CEE06}"/>
    <dgm:cxn modelId="{784A75F8-3707-4C20-B1F1-E0851AD3D8E2}" type="presOf" srcId="{9A568823-C033-4EFC-B539-B4B88D980997}" destId="{F9037800-042E-4E87-BB2D-8731EC5E1A17}" srcOrd="0" destOrd="0" presId="urn:microsoft.com/office/officeart/2005/8/layout/vList2"/>
    <dgm:cxn modelId="{B1EDC5CB-FB3F-46AA-9AA5-95B0D3D4FF19}" type="presOf" srcId="{EB8427DA-51E4-43B2-B517-425DBC392BDC}" destId="{CD6E8342-514A-4E41-809B-AA7CB330B6B8}" srcOrd="0" destOrd="0" presId="urn:microsoft.com/office/officeart/2005/8/layout/vList2"/>
    <dgm:cxn modelId="{8344A414-089D-4307-AE91-51AE216549E5}" srcId="{E7A3B9C9-E7CD-4CD7-BDCA-3B90BD698293}" destId="{9A568823-C033-4EFC-B539-B4B88D980997}" srcOrd="1" destOrd="0" parTransId="{2057925A-1D05-4910-AAE6-5CB4B22096D4}" sibTransId="{C6E27D40-54EE-498D-9A4B-0192A1D9A581}"/>
    <dgm:cxn modelId="{3F45F37B-586E-44BF-A8E9-5AEE1BFEA24B}" type="presParOf" srcId="{8BEAEAB1-82BA-4CAD-B8D4-1C0115C9C333}" destId="{CD6E8342-514A-4E41-809B-AA7CB330B6B8}" srcOrd="0" destOrd="0" presId="urn:microsoft.com/office/officeart/2005/8/layout/vList2"/>
    <dgm:cxn modelId="{9361A3BC-1E0A-43D0-81CA-06FB700F6D03}" type="presParOf" srcId="{8BEAEAB1-82BA-4CAD-B8D4-1C0115C9C333}" destId="{1FBF3CB6-EC4F-41C0-9321-49626BFA914A}" srcOrd="1" destOrd="0" presId="urn:microsoft.com/office/officeart/2005/8/layout/vList2"/>
    <dgm:cxn modelId="{CDEB239C-704C-42CB-B317-55D59C616B63}" type="presParOf" srcId="{8BEAEAB1-82BA-4CAD-B8D4-1C0115C9C333}" destId="{F9037800-042E-4E87-BB2D-8731EC5E1A1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E8342-514A-4E41-809B-AA7CB330B6B8}">
      <dsp:nvSpPr>
        <dsp:cNvPr id="0" name=""/>
        <dsp:cNvSpPr/>
      </dsp:nvSpPr>
      <dsp:spPr>
        <a:xfrm>
          <a:off x="0" y="4916"/>
          <a:ext cx="7825233" cy="50544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>
              <a:solidFill>
                <a:schemeClr val="tx1"/>
              </a:solidFill>
            </a:rPr>
            <a:t>Wnioski muszą być złożone w obydwu formach w terminie wskazanym przez IP w Regulaminie konkursu! </a:t>
          </a:r>
          <a:endParaRPr lang="pl-PL" sz="900" kern="1200" dirty="0">
            <a:solidFill>
              <a:schemeClr val="tx1"/>
            </a:solidFill>
          </a:endParaRPr>
        </a:p>
      </dsp:txBody>
      <dsp:txXfrm>
        <a:off x="24674" y="29590"/>
        <a:ext cx="7775885" cy="456092"/>
      </dsp:txXfrm>
    </dsp:sp>
    <dsp:sp modelId="{F9037800-042E-4E87-BB2D-8731EC5E1A17}">
      <dsp:nvSpPr>
        <dsp:cNvPr id="0" name=""/>
        <dsp:cNvSpPr/>
      </dsp:nvSpPr>
      <dsp:spPr>
        <a:xfrm>
          <a:off x="0" y="536276"/>
          <a:ext cx="7825233" cy="50544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u="sng" kern="1200" dirty="0" smtClean="0">
              <a:solidFill>
                <a:srgbClr val="FF0000"/>
              </a:solidFill>
            </a:rPr>
            <a:t>Uwaga ! Suma kontrolna obu wersji musi być taka sama!</a:t>
          </a:r>
          <a:endParaRPr lang="pl-PL" sz="1800" kern="1200" dirty="0">
            <a:solidFill>
              <a:srgbClr val="FF0000"/>
            </a:solidFill>
          </a:endParaRPr>
        </a:p>
      </dsp:txBody>
      <dsp:txXfrm>
        <a:off x="24674" y="560950"/>
        <a:ext cx="7775885" cy="4560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D1D263-14B7-4DE2-ADD3-52DBD1F3B5B0}" type="datetimeFigureOut">
              <a:rPr lang="pl-PL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107AD8-DFC7-4A67-B01D-A5454FA3E4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3880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D40B95-61C1-4BC6-9B2C-C55EA75359AD}" type="datetimeFigureOut">
              <a:rPr lang="pl-PL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606" y="4716464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2EA781-1D94-4F5E-BA2E-145019F8E6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900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endParaRPr lang="pl-PL" dirty="0" smtClean="0"/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2EA781-1D94-4F5E-BA2E-145019F8E6F2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endParaRPr lang="pl-PL" dirty="0" smtClean="0"/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2EA781-1D94-4F5E-BA2E-145019F8E6F2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968E35F-738D-42BF-812A-B17A4B0ECF67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73AAF99-F32A-4745-BE14-DE6417DFA74D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47E41A-F1C4-45D0-95AA-AF0C9EA66D17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5AC20B5-7A70-46DF-B63B-5A3B96FFF56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0FDE32-C258-4681-A618-DB91D08C8622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B4FC1B-B530-4223-AAEB-F3D1B6AF1F6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723B19-4BE9-413A-9113-5CBF595033A1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4A9ABA-5626-48F3-9B75-DF6BD22936F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D1A091-8C95-4C05-AB07-E2226903F3FC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51DC38-5B1A-4A20-B7B2-B852CCEF1BDF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AB7085-55DE-462B-AE70-3A6EEA331405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DC4884-9035-4500-89D4-DAE58629C3A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8485A2-D22A-4C19-83A8-E5E3E840F16D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97A68A-9526-4B1D-AE29-4EB55DE370C0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388EFE-C8BC-4356-A997-CC72B202BCA1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0666B7-42F6-4518-B7BC-AD23FDC8A3B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F54948-57D4-4126-ACD8-E70697D1A2D3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D2FBA2-F8E0-4188-AA19-E5DF2B5C1049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AE2B3A9-DA88-48F3-9B89-5DE25CE0DEEB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90BC75-0122-4926-9AA6-708B19B5FA77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713F646-09D0-4EEA-91F5-592FB032F4E4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8B84243-DA41-42C8-9234-9AE67499C88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94CDDF6-E060-4661-B758-91263E6FDA61}" type="datetimeFigureOut">
              <a:rPr lang="pl-PL" smtClean="0"/>
              <a:pPr>
                <a:defRPr/>
              </a:pPr>
              <a:t>2017-12-18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422962D-9943-4C58-8260-282CD9C0EC4A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wup-rzeszow.pl/" TargetMode="Externa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1" name="Group 31"/>
          <p:cNvGrpSpPr>
            <a:grpSpLocks/>
          </p:cNvGrpSpPr>
          <p:nvPr/>
        </p:nvGrpSpPr>
        <p:grpSpPr bwMode="auto">
          <a:xfrm>
            <a:off x="1019175" y="44450"/>
            <a:ext cx="7081838" cy="720725"/>
            <a:chOff x="616" y="13152"/>
            <a:chExt cx="10670" cy="1084"/>
          </a:xfrm>
        </p:grpSpPr>
        <p:pic>
          <p:nvPicPr>
            <p:cNvPr id="7173" name="Obraz 3" descr="podkarpackie_przestrzen_otwart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65" y="13253"/>
              <a:ext cx="1792" cy="9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4" name="Obraz 1" descr="Logo UE Fundusz Społeczny RG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86" y="13277"/>
              <a:ext cx="3000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5" name="Obraz 2" descr="Logo FE Program Regionalny RGB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6" y="13152"/>
              <a:ext cx="2114" cy="1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6" name="Obraz 29" descr="wup-rzeszow-logo-poziom-kolor-rgb.gif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22" y="13452"/>
              <a:ext cx="2588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251520" y="1214438"/>
            <a:ext cx="86409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latin typeface="Calibri" pitchFamily="34" charset="0"/>
              </a:rPr>
              <a:t>Regionalny Program Operacyjny Województwa Podkarpackiego na lata 2014-2020</a:t>
            </a:r>
          </a:p>
          <a:p>
            <a:pPr algn="ctr"/>
            <a:endParaRPr lang="pl-PL" sz="2800" b="1" dirty="0" smtClean="0">
              <a:latin typeface="Calibri" pitchFamily="34" charset="0"/>
            </a:endParaRPr>
          </a:p>
          <a:p>
            <a:pPr algn="ctr"/>
            <a:r>
              <a:rPr lang="pl-PL" sz="2800" b="1" dirty="0">
                <a:latin typeface="Calibri" pitchFamily="34" charset="0"/>
              </a:rPr>
              <a:t>OŚ PRIORYTETOWA IX</a:t>
            </a:r>
          </a:p>
          <a:p>
            <a:pPr algn="ctr"/>
            <a:r>
              <a:rPr lang="pl-PL" sz="2800" b="1" dirty="0">
                <a:latin typeface="Calibri" pitchFamily="34" charset="0"/>
              </a:rPr>
              <a:t>Jakość edukacji i kompetencji w regionie</a:t>
            </a:r>
          </a:p>
          <a:p>
            <a:pPr algn="ctr"/>
            <a:r>
              <a:rPr lang="pl-PL" sz="2800" b="1" dirty="0">
                <a:latin typeface="Calibri" pitchFamily="34" charset="0"/>
              </a:rPr>
              <a:t>DZIAŁANIE </a:t>
            </a:r>
            <a:r>
              <a:rPr lang="pl-PL" sz="2800" b="1" dirty="0" smtClean="0">
                <a:latin typeface="Calibri" pitchFamily="34" charset="0"/>
              </a:rPr>
              <a:t>9.4</a:t>
            </a:r>
            <a:endParaRPr lang="pl-PL" sz="2800" b="1" dirty="0">
              <a:latin typeface="Calibri" pitchFamily="34" charset="0"/>
            </a:endParaRPr>
          </a:p>
          <a:p>
            <a:pPr algn="ctr"/>
            <a:r>
              <a:rPr lang="pl-PL" sz="2800" b="1" dirty="0">
                <a:latin typeface="Calibri" pitchFamily="34" charset="0"/>
              </a:rPr>
              <a:t>Poprawa jakości kształcenia </a:t>
            </a:r>
            <a:r>
              <a:rPr lang="pl-PL" sz="2800" b="1" dirty="0" smtClean="0">
                <a:latin typeface="Calibri" pitchFamily="34" charset="0"/>
              </a:rPr>
              <a:t>zawodowego</a:t>
            </a:r>
          </a:p>
          <a:p>
            <a:pPr algn="ctr"/>
            <a:endParaRPr lang="pl-PL" sz="2800" b="1" i="1" u="sng" dirty="0" smtClean="0">
              <a:latin typeface="Calibri" pitchFamily="34" charset="0"/>
            </a:endParaRPr>
          </a:p>
          <a:p>
            <a:pPr algn="ctr"/>
            <a:r>
              <a:rPr lang="pl-PL" sz="28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Konkurs </a:t>
            </a:r>
            <a:r>
              <a:rPr lang="pl-PL" sz="2800" b="1" i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zamknięty nr </a:t>
            </a:r>
            <a:r>
              <a:rPr lang="pl-PL" sz="28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RPPK.09.04.00-IP.01-18-019/17</a:t>
            </a:r>
            <a:endParaRPr lang="pl-PL" sz="2800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  <a:p>
            <a:pPr algn="ctr"/>
            <a:endParaRPr lang="pl-PL" b="1" dirty="0" smtClean="0">
              <a:latin typeface="Calibri" pitchFamily="34" charset="0"/>
            </a:endParaRPr>
          </a:p>
          <a:p>
            <a:pPr algn="ctr"/>
            <a:r>
              <a:rPr lang="pl-PL" b="1" dirty="0" smtClean="0">
                <a:latin typeface="Calibri" pitchFamily="34" charset="0"/>
              </a:rPr>
              <a:t>Wydział Edukacji EFS</a:t>
            </a:r>
            <a:r>
              <a:rPr lang="pl-PL" b="1" i="1" dirty="0">
                <a:latin typeface="Calibri" pitchFamily="34" charset="0"/>
              </a:rPr>
              <a:t/>
            </a:r>
            <a:br>
              <a:rPr lang="pl-PL" b="1" i="1" dirty="0">
                <a:latin typeface="Calibri" pitchFamily="34" charset="0"/>
              </a:rPr>
            </a:br>
            <a:r>
              <a:rPr lang="pl-PL" b="1" i="1" dirty="0" smtClean="0">
                <a:latin typeface="Calibri" pitchFamily="34" charset="0"/>
              </a:rPr>
              <a:t>		</a:t>
            </a:r>
            <a:r>
              <a:rPr lang="pl-PL" b="1" dirty="0" smtClean="0">
                <a:latin typeface="Calibri" pitchFamily="34" charset="0"/>
              </a:rPr>
              <a:t>Wojewódzki </a:t>
            </a:r>
            <a:r>
              <a:rPr lang="pl-PL" b="1" dirty="0">
                <a:latin typeface="Calibri" pitchFamily="34" charset="0"/>
              </a:rPr>
              <a:t>Urząd Pracy w </a:t>
            </a:r>
            <a:r>
              <a:rPr lang="pl-PL" b="1" dirty="0" smtClean="0">
                <a:latin typeface="Calibri" pitchFamily="34" charset="0"/>
              </a:rPr>
              <a:t>Rzeszowie		</a:t>
            </a:r>
            <a:endParaRPr lang="pl-PL" b="1" dirty="0">
              <a:latin typeface="Calibri" pitchFamily="34" charset="0"/>
            </a:endParaRPr>
          </a:p>
          <a:p>
            <a:pPr algn="ctr"/>
            <a:endParaRPr lang="pl-PL" b="1" i="1" dirty="0" smtClean="0">
              <a:latin typeface="Calibri" pitchFamily="34" charset="0"/>
            </a:endParaRPr>
          </a:p>
          <a:p>
            <a:pPr algn="ctr"/>
            <a:r>
              <a:rPr lang="pl-PL" b="1" i="1" dirty="0" smtClean="0">
                <a:latin typeface="Calibri" pitchFamily="34" charset="0"/>
              </a:rPr>
              <a:t>Spotkanie informacyjne współfinansowane przez Unię Europejską w ramach Europejskiego Funduszu Społecznego</a:t>
            </a:r>
            <a:endParaRPr lang="pl-PL" b="1" dirty="0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66087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443" y="553218"/>
            <a:ext cx="1712913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18803" y="1528630"/>
            <a:ext cx="6547099" cy="237971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just">
              <a:buNone/>
            </a:pPr>
            <a:r>
              <a:rPr lang="pl-PL" sz="1800" b="1" dirty="0">
                <a:solidFill>
                  <a:schemeClr val="tx1"/>
                </a:solidFill>
              </a:rPr>
              <a:t>6</a:t>
            </a:r>
            <a:r>
              <a:rPr lang="pl-PL" sz="1800" b="1" dirty="0" smtClean="0">
                <a:solidFill>
                  <a:schemeClr val="tx1"/>
                </a:solidFill>
              </a:rPr>
              <a:t>. </a:t>
            </a:r>
            <a:r>
              <a:rPr lang="pl-PL" sz="1800" b="1" dirty="0">
                <a:solidFill>
                  <a:schemeClr val="tx1"/>
                </a:solidFill>
              </a:rPr>
              <a:t>Wyposażenie/doposażenie szkoły w ramach projektu dotyczy tylko i wyłącznie pracowni lub warsztatów szkolnych służących nauczaniu zawodu, którego nauczanie jest wprowadzane lub którego program nauczania jest modyfikowany w ramach projektu, zaś konieczność inwestycji wynika z diagnozy potrzeb przeprowadzonej wspólnie z pracodawcą - partnerem.</a:t>
            </a:r>
          </a:p>
        </p:txBody>
      </p:sp>
      <p:sp>
        <p:nvSpPr>
          <p:cNvPr id="7" name="Prostokąt 6"/>
          <p:cNvSpPr/>
          <p:nvPr/>
        </p:nvSpPr>
        <p:spPr>
          <a:xfrm>
            <a:off x="7004300" y="1528737"/>
            <a:ext cx="1685056" cy="4759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 b="1" dirty="0" smtClean="0">
              <a:solidFill>
                <a:schemeClr val="tx1"/>
              </a:solidFill>
            </a:endParaRPr>
          </a:p>
          <a:p>
            <a:pPr algn="ctr"/>
            <a:r>
              <a:rPr lang="pl-PL" sz="1400" b="1" dirty="0" smtClean="0">
                <a:solidFill>
                  <a:schemeClr val="tx1"/>
                </a:solidFill>
              </a:rPr>
              <a:t>TAK/NIE/ </a:t>
            </a:r>
            <a:br>
              <a:rPr lang="pl-PL" sz="1400" b="1" dirty="0" smtClean="0">
                <a:solidFill>
                  <a:schemeClr val="tx1"/>
                </a:solidFill>
              </a:rPr>
            </a:br>
            <a:r>
              <a:rPr lang="pl-PL" sz="1400" b="1" dirty="0" smtClean="0">
                <a:solidFill>
                  <a:schemeClr val="tx1"/>
                </a:solidFill>
              </a:rPr>
              <a:t>NIE DOTYCZY </a:t>
            </a:r>
          </a:p>
          <a:p>
            <a:pPr algn="ctr"/>
            <a:endParaRPr lang="pl-PL" sz="1400" dirty="0">
              <a:solidFill>
                <a:schemeClr val="tx1"/>
              </a:solidFill>
            </a:endParaRP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Niespełnienie kryterium skutkuje odrzuceniem </a:t>
            </a:r>
            <a:r>
              <a:rPr lang="pl-PL" sz="1400" dirty="0" smtClean="0">
                <a:solidFill>
                  <a:schemeClr val="tx1"/>
                </a:solidFill>
              </a:rPr>
              <a:t>wniosku</a:t>
            </a:r>
          </a:p>
          <a:p>
            <a:pPr algn="ctr"/>
            <a:endParaRPr lang="pl-PL" sz="1400" dirty="0" smtClean="0">
              <a:solidFill>
                <a:schemeClr val="tx1"/>
              </a:solidFill>
            </a:endParaRPr>
          </a:p>
          <a:p>
            <a:pPr algn="ctr"/>
            <a:r>
              <a:rPr lang="pl-PL" sz="1400" dirty="0" smtClean="0">
                <a:solidFill>
                  <a:schemeClr val="tx1"/>
                </a:solidFill>
              </a:rPr>
              <a:t>Dopuszczalne jest wezwanie Wnioskodawcy do przedstawienia wyjaśnień w celu potwierdzenia spełnienia kryterium</a:t>
            </a:r>
            <a:endParaRPr lang="pl-PL" sz="1200" dirty="0">
              <a:solidFill>
                <a:schemeClr val="tx1"/>
              </a:solidFill>
            </a:endParaRPr>
          </a:p>
        </p:txBody>
      </p:sp>
      <p:sp>
        <p:nvSpPr>
          <p:cNvPr id="8" name="Symbol zastępczy zawartości 7"/>
          <p:cNvSpPr txBox="1">
            <a:spLocks/>
          </p:cNvSpPr>
          <p:nvPr/>
        </p:nvSpPr>
        <p:spPr>
          <a:xfrm>
            <a:off x="395536" y="4005064"/>
            <a:ext cx="6580907" cy="228289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just" fontAlgn="auto">
              <a:buFont typeface="Wingdings 3"/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7. Wsparcie w postaci dodatkowych zajęć specjalistycznych dla uczniów (jeśli zostało w projekcie założone) obejmuje wyłącznie uczniów nowoutworzonych i zmodernizowanych kierunków kształcenia oraz zajęcia/kursy są powiązane z kierunkiem kształcenia a uzyskane kompetencje i kwalifikacje odpowiadają na zdiagnozowane zapotrzebowanie pracodawcy – partnera.</a:t>
            </a:r>
            <a:endParaRPr lang="pl-PL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6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6491064" cy="792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>
                <a:solidFill>
                  <a:schemeClr val="bg1"/>
                </a:solidFill>
              </a:rPr>
              <a:t>Specyficzne kryteria dostępu:</a:t>
            </a:r>
            <a:endParaRPr lang="pl-PL" sz="3200" dirty="0">
              <a:solidFill>
                <a:schemeClr val="bg1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6948264" y="260648"/>
            <a:ext cx="1657747" cy="792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Opis </a:t>
            </a:r>
            <a:r>
              <a:rPr lang="pl-PL" b="1" dirty="0"/>
              <a:t>znaczenia kryterium </a:t>
            </a:r>
            <a:r>
              <a:rPr lang="pl-PL" dirty="0"/>
              <a:t>	</a:t>
            </a:r>
          </a:p>
        </p:txBody>
      </p:sp>
      <p:sp>
        <p:nvSpPr>
          <p:cNvPr id="9" name="Prostokąt 8"/>
          <p:cNvSpPr/>
          <p:nvPr/>
        </p:nvSpPr>
        <p:spPr>
          <a:xfrm>
            <a:off x="6948264" y="1196752"/>
            <a:ext cx="1656184" cy="468052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 b="1" dirty="0" smtClean="0">
              <a:solidFill>
                <a:schemeClr val="tx1"/>
              </a:solidFill>
            </a:endParaRPr>
          </a:p>
          <a:p>
            <a:pPr algn="ctr"/>
            <a:r>
              <a:rPr lang="pl-PL" sz="1400" b="1" dirty="0">
                <a:solidFill>
                  <a:schemeClr val="tx1"/>
                </a:solidFill>
              </a:rPr>
              <a:t>TAK/NIE </a:t>
            </a:r>
          </a:p>
          <a:p>
            <a:pPr algn="ctr"/>
            <a:endParaRPr lang="pl-PL" sz="1400" dirty="0">
              <a:solidFill>
                <a:schemeClr val="tx1"/>
              </a:solidFill>
            </a:endParaRP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Niespełnienie kryterium skutkuje odrzuceniem wniosku </a:t>
            </a:r>
            <a:endParaRPr lang="pl-PL" sz="1400" dirty="0" smtClean="0">
              <a:solidFill>
                <a:schemeClr val="tx1"/>
              </a:solidFill>
            </a:endParaRPr>
          </a:p>
          <a:p>
            <a:pPr algn="ctr"/>
            <a:endParaRPr lang="pl-PL" sz="1400" dirty="0">
              <a:solidFill>
                <a:schemeClr val="tx1"/>
              </a:solidFill>
            </a:endParaRP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Dopuszczalne jest wezwanie Wnioskodawcy do przedstawienia wyjaśnień w celu potwierdzenia spełnienia kryterium</a:t>
            </a:r>
          </a:p>
          <a:p>
            <a:pPr algn="ctr"/>
            <a:r>
              <a:rPr lang="pl-PL" sz="1600" dirty="0">
                <a:solidFill>
                  <a:schemeClr val="tx1"/>
                </a:solidFill>
              </a:rPr>
              <a:t>	</a:t>
            </a: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2" name="Symbol zastępczy zawartości 7"/>
          <p:cNvSpPr txBox="1">
            <a:spLocks/>
          </p:cNvSpPr>
          <p:nvPr/>
        </p:nvSpPr>
        <p:spPr>
          <a:xfrm>
            <a:off x="445121" y="3140968"/>
            <a:ext cx="6491064" cy="27363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80975" indent="-71438" algn="just" fontAlgn="auto">
              <a:buNone/>
            </a:pPr>
            <a:r>
              <a:rPr lang="pl-PL" sz="1600" b="1" dirty="0" smtClean="0">
                <a:solidFill>
                  <a:schemeClr val="tx1"/>
                </a:solidFill>
              </a:rPr>
              <a:t> </a:t>
            </a:r>
            <a:r>
              <a:rPr lang="pl-PL" sz="1800" b="1" dirty="0" smtClean="0">
                <a:solidFill>
                  <a:schemeClr val="tx1"/>
                </a:solidFill>
              </a:rPr>
              <a:t>9. Wnioskodawcą może być wyłącznie jeden z poniższych podmiotów:</a:t>
            </a:r>
          </a:p>
          <a:p>
            <a:pPr marL="395287" indent="-285750" algn="just" fontAlgn="auto">
              <a:buClrTx/>
              <a:buFont typeface="Wingdings" panose="05000000000000000000" pitchFamily="2" charset="2"/>
              <a:buChar char="§"/>
            </a:pPr>
            <a:r>
              <a:rPr lang="pl-PL" sz="1800" b="1" dirty="0" smtClean="0">
                <a:solidFill>
                  <a:schemeClr val="tx1"/>
                </a:solidFill>
              </a:rPr>
              <a:t>organ prowadzący szkołę prowadzącą kształcenie zawodowe z wyłączeniem szkół policealnych,</a:t>
            </a:r>
          </a:p>
          <a:p>
            <a:pPr marL="395287" indent="-285750" algn="just" fontAlgn="auto">
              <a:buClrTx/>
              <a:buFont typeface="Wingdings" panose="05000000000000000000" pitchFamily="2" charset="2"/>
              <a:buChar char="§"/>
            </a:pPr>
            <a:r>
              <a:rPr lang="pl-PL" sz="1800" b="1" dirty="0" smtClean="0">
                <a:solidFill>
                  <a:schemeClr val="tx1"/>
                </a:solidFill>
              </a:rPr>
              <a:t>szkoła prowadząca kształcenie zawodowe z wyłączeniem szkół policealnych.</a:t>
            </a:r>
            <a:endParaRPr lang="pl-PL" sz="1800" b="1" dirty="0">
              <a:solidFill>
                <a:schemeClr val="tx1"/>
              </a:solidFill>
            </a:endParaRPr>
          </a:p>
        </p:txBody>
      </p:sp>
      <p:sp>
        <p:nvSpPr>
          <p:cNvPr id="14" name="Symbol zastępczy zawartości 5"/>
          <p:cNvSpPr>
            <a:spLocks noGrp="1"/>
          </p:cNvSpPr>
          <p:nvPr>
            <p:ph idx="1"/>
          </p:nvPr>
        </p:nvSpPr>
        <p:spPr>
          <a:xfrm>
            <a:off x="469331" y="1196752"/>
            <a:ext cx="6479752" cy="180099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norm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just">
              <a:buNone/>
            </a:pPr>
            <a:r>
              <a:rPr lang="pl-PL" sz="1800" b="1" dirty="0">
                <a:solidFill>
                  <a:schemeClr val="tx1"/>
                </a:solidFill>
              </a:rPr>
              <a:t>8. Projekt zakłada udział pracodawców – partnerów lub ich pracowników w egzaminach potwierdzających kwalifikacje w zawodach (nowoutworzonych i/lub zmodyfikowanych) w charakterze </a:t>
            </a:r>
            <a:r>
              <a:rPr lang="pl-PL" sz="1800" b="1" dirty="0" smtClean="0">
                <a:solidFill>
                  <a:schemeClr val="tx1"/>
                </a:solidFill>
              </a:rPr>
              <a:t>egzaminatorów lub obserwatorów.</a:t>
            </a:r>
            <a:endParaRPr lang="pl-PL" sz="1800" b="1" dirty="0">
              <a:solidFill>
                <a:schemeClr val="tx1"/>
              </a:solidFill>
            </a:endParaRPr>
          </a:p>
          <a:p>
            <a:pPr marL="109728" indent="0" algn="just">
              <a:buNone/>
            </a:pPr>
            <a:endParaRPr lang="pl-PL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8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3296"/>
            <a:ext cx="91440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rostokąt zaokrąglony 2"/>
          <p:cNvSpPr/>
          <p:nvPr/>
        </p:nvSpPr>
        <p:spPr>
          <a:xfrm>
            <a:off x="251520" y="260648"/>
            <a:ext cx="8568952" cy="9361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l-PL" sz="2800" b="1" dirty="0" smtClean="0">
                <a:solidFill>
                  <a:schemeClr val="tx1"/>
                </a:solidFill>
              </a:rPr>
              <a:t>Wskaźniki kluczowe w ramach </a:t>
            </a:r>
          </a:p>
          <a:p>
            <a:pPr algn="ctr"/>
            <a:r>
              <a:rPr lang="pl-PL" sz="2800" b="1" dirty="0" smtClean="0">
                <a:solidFill>
                  <a:schemeClr val="tx1"/>
                </a:solidFill>
              </a:rPr>
              <a:t>Działania 9.4</a:t>
            </a:r>
          </a:p>
          <a:p>
            <a:pPr algn="ctr"/>
            <a:endParaRPr lang="pl-PL" sz="3600" b="1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l-PL" sz="3600" b="1" dirty="0" smtClean="0">
              <a:solidFill>
                <a:schemeClr val="tx1"/>
              </a:solidFill>
            </a:endParaRPr>
          </a:p>
          <a:p>
            <a:pPr algn="just"/>
            <a:endParaRPr lang="pl-PL" sz="2000" b="1" dirty="0" smtClean="0">
              <a:solidFill>
                <a:schemeClr val="tx1"/>
              </a:solidFill>
            </a:endParaRPr>
          </a:p>
          <a:p>
            <a:pPr algn="just"/>
            <a:endParaRPr lang="pl-PL" sz="2000" b="1" dirty="0" smtClean="0">
              <a:solidFill>
                <a:schemeClr val="tx1"/>
              </a:solidFill>
            </a:endParaRPr>
          </a:p>
          <a:p>
            <a:pPr algn="ctr"/>
            <a:endParaRPr lang="pl-PL" sz="2000" b="1" dirty="0" smtClean="0"/>
          </a:p>
          <a:p>
            <a:pPr algn="just"/>
            <a:endParaRPr lang="pl-PL" sz="2000" b="1" dirty="0"/>
          </a:p>
        </p:txBody>
      </p:sp>
      <p:sp>
        <p:nvSpPr>
          <p:cNvPr id="2" name="Prostokąt zaokrąglony 1"/>
          <p:cNvSpPr/>
          <p:nvPr/>
        </p:nvSpPr>
        <p:spPr>
          <a:xfrm>
            <a:off x="251520" y="1412776"/>
            <a:ext cx="3096344" cy="43204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Wskaźnik rezultatu bezpośredniego  EFS</a:t>
            </a:r>
            <a:endParaRPr lang="pl-PL" sz="2400" b="1" dirty="0"/>
          </a:p>
        </p:txBody>
      </p:sp>
      <p:sp>
        <p:nvSpPr>
          <p:cNvPr id="7" name="Prostokąt zaokrąglony 6"/>
          <p:cNvSpPr/>
          <p:nvPr/>
        </p:nvSpPr>
        <p:spPr>
          <a:xfrm>
            <a:off x="4860032" y="1412776"/>
            <a:ext cx="3888432" cy="1800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2000" b="1" dirty="0" smtClean="0"/>
          </a:p>
          <a:p>
            <a:r>
              <a:rPr lang="pl-PL" b="1" dirty="0" smtClean="0"/>
              <a:t>Liczba szkół i placówek kształcenia zawodowego wykorzystujących doposażenie zakupione dzięki EFS</a:t>
            </a:r>
            <a:endParaRPr lang="pl-PL" b="1" dirty="0">
              <a:solidFill>
                <a:schemeClr val="tx1"/>
              </a:solidFill>
            </a:endParaRPr>
          </a:p>
          <a:p>
            <a:r>
              <a:rPr lang="pl-PL" sz="12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szacowana wartość docelowa w ramach konkursu 10</a:t>
            </a:r>
            <a:endParaRPr lang="pl-PL" sz="1200" b="1" u="sng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3779912" y="2132856"/>
            <a:ext cx="792088" cy="180020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3743908" y="4527122"/>
            <a:ext cx="792088" cy="180020"/>
          </a:xfrm>
          <a:prstGeom prst="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zaokrąglony 11"/>
          <p:cNvSpPr/>
          <p:nvPr/>
        </p:nvSpPr>
        <p:spPr>
          <a:xfrm>
            <a:off x="4860032" y="3573016"/>
            <a:ext cx="3888432" cy="21602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2000" b="1" dirty="0" smtClean="0"/>
          </a:p>
          <a:p>
            <a:endParaRPr lang="pl-PL" sz="1400" dirty="0" smtClean="0"/>
          </a:p>
          <a:p>
            <a:r>
              <a:rPr lang="pl-PL" sz="1600" b="1" dirty="0" smtClean="0"/>
              <a:t>Liczba nauczycieli kształcenia zawodowego oraz instruktorów praktycznej nauki zawodu, którzy uzyskali kwalifikacje lub nabyli kompetencje po opuszczeniu programu.</a:t>
            </a:r>
            <a:r>
              <a:rPr lang="pl-PL" sz="2000" dirty="0"/>
              <a:t>	</a:t>
            </a:r>
          </a:p>
          <a:p>
            <a:pPr lvl="0"/>
            <a:r>
              <a:rPr lang="pl-PL" sz="12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szacowana </a:t>
            </a:r>
            <a:r>
              <a:rPr lang="pl-PL" sz="1200" b="1" dirty="0">
                <a:solidFill>
                  <a:prstClr val="black"/>
                </a:solidFill>
                <a:latin typeface="Calibri" panose="020F0502020204030204" pitchFamily="34" charset="0"/>
              </a:rPr>
              <a:t>wartość docelowa w ramach </a:t>
            </a:r>
            <a:r>
              <a:rPr lang="pl-PL" sz="12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konkursu 90</a:t>
            </a:r>
            <a:endParaRPr lang="pl-PL" sz="1200" b="1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r>
              <a:rPr lang="pl-PL" sz="2000" b="1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88640"/>
            <a:ext cx="8352928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505991" y="1383531"/>
            <a:ext cx="2314600" cy="482453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 algn="ctr">
              <a:buNone/>
            </a:pPr>
            <a:r>
              <a:rPr lang="pl-PL" sz="2400" b="1" dirty="0" smtClean="0"/>
              <a:t>Wskaźnik produktu  EFS</a:t>
            </a:r>
            <a:endParaRPr lang="pl-PL" sz="2400" b="1" dirty="0"/>
          </a:p>
        </p:txBody>
      </p:sp>
      <p:sp>
        <p:nvSpPr>
          <p:cNvPr id="8" name="Prostokąt zaokrąglony 7"/>
          <p:cNvSpPr/>
          <p:nvPr/>
        </p:nvSpPr>
        <p:spPr>
          <a:xfrm>
            <a:off x="3491880" y="1484784"/>
            <a:ext cx="5256584" cy="6480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200" b="1" dirty="0" smtClean="0"/>
              <a:t>Liczba nauczycieli kształcenia zawodowego oraz instruktorów praktycznej nauki zawodu objętych wsparciem w programie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3491881" y="2276872"/>
            <a:ext cx="5256584" cy="7200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dirty="0" smtClean="0"/>
              <a:t>Liczba szkół i placówek kształcenia zawodowego doposażonych w programie w sprzęt i materiały dydaktyczne niezbędne do realizacji kształcenia zawodowego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3491880" y="3170405"/>
            <a:ext cx="5256584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dirty="0" smtClean="0"/>
              <a:t>Liczba uczniów szkół i placówek kształcenia zawodowego uczestniczących w stażach i praktykach u pracodawcy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3489624" y="3861048"/>
            <a:ext cx="5256584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dirty="0" smtClean="0"/>
              <a:t>Liczba uczniów szkół i placówek prowadzących  kształcenie zawodowe objętych wsparciem w programie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3474369" y="4653136"/>
            <a:ext cx="5256584" cy="6480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200" b="1" dirty="0" smtClean="0"/>
              <a:t>Liczba szkół i placówek kształcenia zawodowego, które nawiązały trwałą współpracę z otoczeniem </a:t>
            </a:r>
            <a:r>
              <a:rPr lang="pl-PL" sz="1200" b="1" dirty="0" err="1" smtClean="0"/>
              <a:t>społeczno</a:t>
            </a:r>
            <a:r>
              <a:rPr lang="pl-PL" sz="1200" b="1" dirty="0" smtClean="0"/>
              <a:t> -gospodarczym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3491881" y="5517232"/>
            <a:ext cx="5256584" cy="6480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200" b="1" dirty="0" smtClean="0"/>
              <a:t>Liczba szkół i placówek kształcenia zawodowego, które podniosły jakość procesu dydaktycznego i/lub funkcjonowania  szkoły/placówki</a:t>
            </a:r>
          </a:p>
        </p:txBody>
      </p:sp>
      <p:sp>
        <p:nvSpPr>
          <p:cNvPr id="4" name="Strzałka w prawo 3"/>
          <p:cNvSpPr/>
          <p:nvPr/>
        </p:nvSpPr>
        <p:spPr>
          <a:xfrm>
            <a:off x="2915816" y="1828843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w prawo 16"/>
          <p:cNvSpPr/>
          <p:nvPr/>
        </p:nvSpPr>
        <p:spPr>
          <a:xfrm>
            <a:off x="2915816" y="2646087"/>
            <a:ext cx="432048" cy="75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 w prawo 17"/>
          <p:cNvSpPr/>
          <p:nvPr/>
        </p:nvSpPr>
        <p:spPr>
          <a:xfrm>
            <a:off x="2915816" y="3370534"/>
            <a:ext cx="432048" cy="75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trzałka w prawo 18"/>
          <p:cNvSpPr/>
          <p:nvPr/>
        </p:nvSpPr>
        <p:spPr>
          <a:xfrm>
            <a:off x="2916982" y="4111177"/>
            <a:ext cx="432048" cy="75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 w prawo 19"/>
          <p:cNvSpPr/>
          <p:nvPr/>
        </p:nvSpPr>
        <p:spPr>
          <a:xfrm>
            <a:off x="2916982" y="4939269"/>
            <a:ext cx="432048" cy="75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Strzałka w prawo 20"/>
          <p:cNvSpPr/>
          <p:nvPr/>
        </p:nvSpPr>
        <p:spPr>
          <a:xfrm>
            <a:off x="2953197" y="5780495"/>
            <a:ext cx="432048" cy="75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10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48464" cy="92211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endParaRPr lang="pl-PL" sz="2800" b="1" dirty="0" smtClean="0">
              <a:solidFill>
                <a:schemeClr val="tx1"/>
              </a:solidFill>
            </a:endParaRPr>
          </a:p>
          <a:p>
            <a:pPr algn="ctr"/>
            <a:endParaRPr lang="pl-PL" sz="3600" b="1" dirty="0" smtClean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sz="3100" b="1" dirty="0" smtClean="0">
                <a:solidFill>
                  <a:schemeClr val="tx1"/>
                </a:solidFill>
              </a:rPr>
              <a:t>	</a:t>
            </a:r>
            <a:br>
              <a:rPr lang="pl-PL" sz="3100" b="1" dirty="0" smtClean="0">
                <a:solidFill>
                  <a:schemeClr val="tx1"/>
                </a:solidFill>
              </a:rPr>
            </a:br>
            <a:r>
              <a:rPr lang="pl-PL" sz="3100" b="1" dirty="0" smtClean="0">
                <a:solidFill>
                  <a:schemeClr val="tx1"/>
                </a:solidFill>
              </a:rPr>
              <a:t>Zasady konstruowania budżetu</a:t>
            </a:r>
          </a:p>
          <a:p>
            <a:pPr algn="just"/>
            <a:endParaRPr lang="pl-PL" sz="2000" b="1" dirty="0" smtClean="0">
              <a:solidFill>
                <a:schemeClr val="tx1"/>
              </a:solidFill>
            </a:endParaRPr>
          </a:p>
          <a:p>
            <a:pPr algn="just"/>
            <a:endParaRPr lang="pl-PL" sz="2000" b="1" dirty="0" smtClean="0">
              <a:solidFill>
                <a:schemeClr val="tx1"/>
              </a:solidFill>
            </a:endParaRPr>
          </a:p>
          <a:p>
            <a:pPr algn="ctr"/>
            <a:endParaRPr lang="pl-PL" sz="2000" b="1" dirty="0" smtClean="0"/>
          </a:p>
          <a:p>
            <a:pPr algn="just"/>
            <a:endParaRPr lang="pl-PL" sz="2000" b="1" dirty="0"/>
          </a:p>
        </p:txBody>
      </p:sp>
      <p:sp>
        <p:nvSpPr>
          <p:cNvPr id="8" name="Prostokąt zaokrąglony 7"/>
          <p:cNvSpPr/>
          <p:nvPr/>
        </p:nvSpPr>
        <p:spPr>
          <a:xfrm>
            <a:off x="2411760" y="1432644"/>
            <a:ext cx="2160240" cy="4919641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Beneficjenta obowiązują </a:t>
            </a:r>
            <a:r>
              <a:rPr lang="pl-PL" sz="13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limity wydatków wskazane w odniesieniu do każdego zadania</a:t>
            </a:r>
          </a:p>
          <a:p>
            <a:pPr algn="ctr"/>
            <a:r>
              <a:rPr lang="pl-PL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 budżecie projektu w zatwierdzonym wniosku o dofinansowanie, przy czym poniesione wydatki nie muszą być zgodne ze szczegółowym budżetem projektu zawartym w zatwierdzonym wniosku o dofinansowanie. Instytucja będąca stroną umowy o dofinansowanie rozlicza beneficjenta ze zrealizowanych zadań w ramach projektu</a:t>
            </a:r>
            <a:r>
              <a:rPr lang="pl-P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" name="Symbol zastępczy zawartości 11"/>
          <p:cNvSpPr>
            <a:spLocks noGrp="1"/>
          </p:cNvSpPr>
          <p:nvPr>
            <p:ph idx="1"/>
          </p:nvPr>
        </p:nvSpPr>
        <p:spPr>
          <a:xfrm>
            <a:off x="323528" y="1418902"/>
            <a:ext cx="1872208" cy="4919641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Koszty projektu przedstawione są we wniosku </a:t>
            </a:r>
            <a: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pl-P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dofinansowanie </a:t>
            </a:r>
            <a: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lang="pl-P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formie </a:t>
            </a:r>
            <a:r>
              <a:rPr lang="pl-PL" sz="14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budżetu zadaniowego,</a:t>
            </a:r>
            <a:r>
              <a:rPr lang="pl-P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ze wskazaniem kosztów jednostkowych będących podstawą do oceny kwalifikowalności wydatków projektu. Budżet zadaniowy oznacza </a:t>
            </a:r>
            <a:r>
              <a:rPr lang="pl-PL" sz="14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przedstawienie kosztów w podziale na zadania merytoryczne </a:t>
            </a:r>
            <a:r>
              <a:rPr lang="pl-PL" sz="1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1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1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lang="pl-PL" sz="14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ramach kosztów bezpośrednich oraz koszty pośrednie.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4757539" y="1432643"/>
            <a:ext cx="2016224" cy="4919641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Przy rozliczaniu poniesionych wydatków </a:t>
            </a:r>
            <a:r>
              <a:rPr lang="pl-PL" sz="12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nie jest możliwe przekroczenie łącznej kwoty wydatków kwalifikowalnych w ramach projektu, </a:t>
            </a:r>
          </a:p>
          <a:p>
            <a:pPr algn="ctr"/>
            <a:r>
              <a:rPr lang="pl-PL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wynikającej z zatwierdzonego wniosku o dofinansowanie projektu. </a:t>
            </a:r>
            <a:r>
              <a:rPr lang="pl-PL" sz="12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Dopuszczalne jest dokonywanie przesunięć w budżecie projektu określonym w zatwierdzonym na etapie </a:t>
            </a:r>
          </a:p>
          <a:p>
            <a:pPr algn="ctr"/>
            <a:r>
              <a:rPr lang="pl-PL" sz="12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podpisania umowy o dofinansowanie wniosku o dofinansowanie projektu </a:t>
            </a:r>
            <a:r>
              <a:rPr lang="pl-PL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(w oparciu o zasady określone przez IZ).</a:t>
            </a:r>
          </a:p>
        </p:txBody>
      </p:sp>
      <p:sp>
        <p:nvSpPr>
          <p:cNvPr id="14" name="Prostokąt zaokrąglony 13"/>
          <p:cNvSpPr/>
          <p:nvPr/>
        </p:nvSpPr>
        <p:spPr>
          <a:xfrm>
            <a:off x="6948264" y="1411312"/>
            <a:ext cx="2051720" cy="491964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Szczegółowy budżet projektu jest podstawą do oceny kwalifikowalności </a:t>
            </a:r>
          </a:p>
          <a:p>
            <a:pPr algn="ctr"/>
            <a:r>
              <a:rPr lang="pl-PL" sz="14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 racjonalności wydatków, prawidłowości sporządzenia budżetu oraz efektywności kosztowej projektu </a:t>
            </a:r>
            <a:r>
              <a:rPr lang="pl-P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 odniesieniu do zaplanowanych </a:t>
            </a:r>
            <a: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lang="pl-P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projekcie rezultatów </a:t>
            </a:r>
          </a:p>
          <a:p>
            <a:pPr algn="ctr"/>
            <a:r>
              <a:rPr lang="pl-P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powinien bezpośrednio wynikać z opisanych wcześniej zadań </a:t>
            </a:r>
            <a: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pl-P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ich etapów.</a:t>
            </a:r>
          </a:p>
        </p:txBody>
      </p:sp>
    </p:spTree>
    <p:extLst>
      <p:ext uri="{BB962C8B-B14F-4D97-AF65-F5344CB8AC3E}">
        <p14:creationId xmlns:p14="http://schemas.microsoft.com/office/powerpoint/2010/main" val="363660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148868" y="188640"/>
            <a:ext cx="1080120" cy="579147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smtClean="0">
                <a:latin typeface="Arial" pitchFamily="34" charset="0"/>
                <a:cs typeface="Arial" pitchFamily="34" charset="0"/>
              </a:rPr>
              <a:t>B</a:t>
            </a:r>
          </a:p>
          <a:p>
            <a:pPr algn="ctr"/>
            <a:r>
              <a:rPr lang="pl-PL" sz="2800" b="1" dirty="0" smtClean="0">
                <a:latin typeface="Arial" pitchFamily="34" charset="0"/>
                <a:cs typeface="Arial" pitchFamily="34" charset="0"/>
              </a:rPr>
              <a:t>U</a:t>
            </a:r>
          </a:p>
          <a:p>
            <a:pPr algn="ctr"/>
            <a:r>
              <a:rPr lang="pl-PL" sz="2800" b="1" dirty="0" smtClean="0">
                <a:latin typeface="Arial" pitchFamily="34" charset="0"/>
                <a:cs typeface="Arial" pitchFamily="34" charset="0"/>
              </a:rPr>
              <a:t>D</a:t>
            </a:r>
          </a:p>
          <a:p>
            <a:pPr algn="ctr"/>
            <a:r>
              <a:rPr lang="pl-PL" sz="2800" b="1" dirty="0" smtClean="0">
                <a:latin typeface="Arial" pitchFamily="34" charset="0"/>
                <a:cs typeface="Arial" pitchFamily="34" charset="0"/>
              </a:rPr>
              <a:t>Ż</a:t>
            </a:r>
          </a:p>
          <a:p>
            <a:pPr algn="ctr"/>
            <a:r>
              <a:rPr lang="pl-PL" sz="2800" b="1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pl-PL" sz="2800" b="1" dirty="0" smtClean="0">
                <a:latin typeface="Arial" pitchFamily="34" charset="0"/>
                <a:cs typeface="Arial" pitchFamily="34" charset="0"/>
              </a:rPr>
              <a:t>T</a:t>
            </a:r>
          </a:p>
          <a:p>
            <a:pPr algn="ctr"/>
            <a:endParaRPr lang="pl-PL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pl-PL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aśnienie prostokątne zaokrąglone 5"/>
          <p:cNvSpPr/>
          <p:nvPr/>
        </p:nvSpPr>
        <p:spPr>
          <a:xfrm>
            <a:off x="2483768" y="188640"/>
            <a:ext cx="6306343" cy="1296144"/>
          </a:xfrm>
          <a:prstGeom prst="wedgeRoundRectCallout">
            <a:avLst>
              <a:gd name="adj1" fmla="val -68051"/>
              <a:gd name="adj2" fmla="val 21035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400" dirty="0">
                <a:solidFill>
                  <a:srgbClr val="A7EA52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Nazwy kosztów </a:t>
            </a:r>
            <a:r>
              <a:rPr lang="pl-PL" sz="1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powinny być </a:t>
            </a:r>
            <a:r>
              <a:rPr lang="pl-PL" sz="1400" dirty="0">
                <a:solidFill>
                  <a:srgbClr val="A7EA52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odpowiednio ogólne</a:t>
            </a:r>
            <a:r>
              <a:rPr lang="pl-PL" sz="1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tak aby </a:t>
            </a:r>
            <a:r>
              <a:rPr lang="pl-PL" sz="1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drobne zmiany, które pojawiają się w trakcie realizacji projektu nie wiązały się ze zmianą nazwy kosztów, np. zamiast pozycji „</a:t>
            </a:r>
            <a:r>
              <a:rPr lang="pl-PL" sz="1400" dirty="0">
                <a:solidFill>
                  <a:srgbClr val="A7EA52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stypendium stażowe dla 324 </a:t>
            </a:r>
            <a:r>
              <a:rPr lang="pl-PL" sz="1400" dirty="0" smtClean="0">
                <a:solidFill>
                  <a:srgbClr val="A7EA52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uczniów</a:t>
            </a:r>
            <a:br>
              <a:rPr lang="pl-PL" sz="1400" dirty="0" smtClean="0">
                <a:solidFill>
                  <a:srgbClr val="A7EA52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</a:br>
            <a:r>
              <a:rPr lang="pl-PL" sz="1400" dirty="0" smtClean="0">
                <a:solidFill>
                  <a:srgbClr val="A7EA52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pl-PL" sz="1400" dirty="0">
                <a:solidFill>
                  <a:srgbClr val="A7EA52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214 uczennic 3 klas Technikum w …</a:t>
            </a:r>
            <a:r>
              <a:rPr lang="pl-PL" sz="1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.” Należy wprowadzić uniwersalną nazwę kosztu „</a:t>
            </a:r>
            <a:r>
              <a:rPr lang="pl-PL" sz="1400" dirty="0">
                <a:solidFill>
                  <a:srgbClr val="A7EA52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stypendium stażowe</a:t>
            </a:r>
            <a:r>
              <a:rPr lang="pl-PL" sz="1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”.</a:t>
            </a:r>
          </a:p>
        </p:txBody>
      </p:sp>
      <p:sp>
        <p:nvSpPr>
          <p:cNvPr id="7" name="Objaśnienie prostokątne zaokrąglone 6"/>
          <p:cNvSpPr/>
          <p:nvPr/>
        </p:nvSpPr>
        <p:spPr>
          <a:xfrm>
            <a:off x="2518974" y="4725144"/>
            <a:ext cx="6363756" cy="1254968"/>
          </a:xfrm>
          <a:prstGeom prst="wedgeRoundRectCallout">
            <a:avLst>
              <a:gd name="adj1" fmla="val -69372"/>
              <a:gd name="adj2" fmla="val -23874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300" dirty="0" smtClean="0">
                <a:latin typeface="Arial" pitchFamily="34" charset="0"/>
                <a:cs typeface="Arial" pitchFamily="34" charset="0"/>
              </a:rPr>
              <a:t>Zaleca się </a:t>
            </a:r>
            <a:r>
              <a:rPr lang="pl-PL" sz="13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ujmowanie</a:t>
            </a:r>
            <a:r>
              <a:rPr lang="pl-PL" sz="1300" dirty="0">
                <a:latin typeface="Arial" pitchFamily="34" charset="0"/>
                <a:cs typeface="Arial" pitchFamily="34" charset="0"/>
              </a:rPr>
              <a:t> w budżecie szczegółowym projektu </a:t>
            </a:r>
            <a:r>
              <a:rPr lang="pl-PL" sz="13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pozycji zbiorczych </a:t>
            </a:r>
            <a:r>
              <a:rPr lang="pl-PL" sz="1300" dirty="0">
                <a:latin typeface="Arial" pitchFamily="34" charset="0"/>
                <a:cs typeface="Arial" pitchFamily="34" charset="0"/>
              </a:rPr>
              <a:t>obejmujących zakup większej liczby produktów z zastrzeżeniem, że szczegółowa kalkulacja wydatków wchodzących w skład tej pozycji znajdzie się w uzasadnieniu wydatków pod budżetem projektu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l-PL" sz="1300" dirty="0" smtClean="0"/>
              <a:t>W </a:t>
            </a:r>
            <a:r>
              <a:rPr lang="pl-PL" sz="1300" dirty="0"/>
              <a:t>szczególności </a:t>
            </a:r>
            <a:r>
              <a:rPr lang="pl-PL" sz="1300" dirty="0" smtClean="0"/>
              <a:t>dotyczy </a:t>
            </a:r>
            <a:r>
              <a:rPr lang="pl-PL" sz="1300" dirty="0">
                <a:solidFill>
                  <a:schemeClr val="accent3">
                    <a:lumMod val="75000"/>
                  </a:schemeClr>
                </a:solidFill>
              </a:rPr>
              <a:t>zakupów wyposażenia warsztatów/pracowni kształcenia zawodowego </a:t>
            </a:r>
            <a:r>
              <a:rPr lang="pl-PL" sz="1300" dirty="0">
                <a:solidFill>
                  <a:schemeClr val="bg1"/>
                </a:solidFill>
              </a:rPr>
              <a:t>np.: wyposażenie pracowni </a:t>
            </a:r>
            <a:r>
              <a:rPr lang="pl-PL" sz="1300" dirty="0" smtClean="0">
                <a:solidFill>
                  <a:schemeClr val="bg1"/>
                </a:solidFill>
              </a:rPr>
              <a:t>……”  </a:t>
            </a:r>
            <a:r>
              <a:rPr lang="pl-PL" sz="1300" dirty="0">
                <a:solidFill>
                  <a:schemeClr val="bg1"/>
                </a:solidFill>
              </a:rPr>
              <a:t>(podać nazwę pracowni)</a:t>
            </a:r>
            <a:r>
              <a:rPr lang="pl-PL" sz="1300" dirty="0"/>
              <a:t>	</a:t>
            </a:r>
          </a:p>
        </p:txBody>
      </p:sp>
      <p:sp>
        <p:nvSpPr>
          <p:cNvPr id="8" name="Objaśnienie prostokątne zaokrąglone 7"/>
          <p:cNvSpPr/>
          <p:nvPr/>
        </p:nvSpPr>
        <p:spPr>
          <a:xfrm>
            <a:off x="2477502" y="3084376"/>
            <a:ext cx="6335050" cy="1499667"/>
          </a:xfrm>
          <a:prstGeom prst="wedgeRoundRectCallout">
            <a:avLst>
              <a:gd name="adj1" fmla="val -68292"/>
              <a:gd name="adj2" fmla="val -23372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Wydatki </a:t>
            </a:r>
            <a:r>
              <a:rPr lang="pl-PL" sz="13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objęte </a:t>
            </a:r>
            <a:r>
              <a:rPr lang="pl-PL" sz="13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limitami </a:t>
            </a:r>
            <a:r>
              <a:rPr lang="pl-PL" sz="13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np. na środki trwałe lub na cross-</a:t>
            </a:r>
            <a:r>
              <a:rPr lang="pl-PL" sz="1300" dirty="0" err="1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financing</a:t>
            </a:r>
            <a:r>
              <a:rPr lang="pl-PL" sz="13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należy </a:t>
            </a:r>
            <a:r>
              <a:rPr lang="pl-PL" sz="1300" dirty="0">
                <a:latin typeface="Arial" pitchFamily="34" charset="0"/>
                <a:cs typeface="Arial" pitchFamily="34" charset="0"/>
              </a:rPr>
              <a:t>ująć </a:t>
            </a:r>
            <a:endParaRPr lang="pl-PL" sz="1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1300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pl-PL" sz="1300" dirty="0">
                <a:latin typeface="Arial" pitchFamily="34" charset="0"/>
                <a:cs typeface="Arial" pitchFamily="34" charset="0"/>
              </a:rPr>
              <a:t>dwóch lub trzech pozycjach  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np</a:t>
            </a:r>
            <a:r>
              <a:rPr lang="pl-PL" sz="1300" dirty="0">
                <a:latin typeface="Arial" pitchFamily="34" charset="0"/>
                <a:cs typeface="Arial" pitchFamily="34" charset="0"/>
              </a:rPr>
              <a:t>. „wyposażenie pracowni ….”, „wyposażenie pracowni …. (środki trwałe)”, „wyposażenie pracowni …. (cross-</a:t>
            </a:r>
            <a:r>
              <a:rPr lang="pl-PL" sz="1300" dirty="0" err="1">
                <a:latin typeface="Arial" pitchFamily="34" charset="0"/>
                <a:cs typeface="Arial" pitchFamily="34" charset="0"/>
              </a:rPr>
              <a:t>financing</a:t>
            </a:r>
            <a:r>
              <a:rPr lang="pl-PL" sz="1300" dirty="0">
                <a:latin typeface="Arial" pitchFamily="34" charset="0"/>
                <a:cs typeface="Arial" pitchFamily="34" charset="0"/>
              </a:rPr>
              <a:t>)”. Tego typu zbiorcze pozycje powinny w szczególności dotyczyć wydatków, które 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1300" dirty="0" smtClean="0">
                <a:latin typeface="Arial" pitchFamily="34" charset="0"/>
                <a:cs typeface="Arial" pitchFamily="34" charset="0"/>
              </a:rPr>
            </a:br>
            <a:r>
              <a:rPr lang="pl-PL" sz="1300" dirty="0" smtClean="0">
                <a:latin typeface="Arial" pitchFamily="34" charset="0"/>
                <a:cs typeface="Arial" pitchFamily="34" charset="0"/>
              </a:rPr>
              <a:t>|z </a:t>
            </a:r>
            <a:r>
              <a:rPr lang="pl-PL" sz="1300" dirty="0">
                <a:latin typeface="Arial" pitchFamily="34" charset="0"/>
                <a:cs typeface="Arial" pitchFamily="34" charset="0"/>
              </a:rPr>
              <a:t>dużym prawdopodobieństwem będą realizowane przez jednego wykonawcę/dostawcę, opłacanych później w ramach jednej faktury co znacząco ułatwi rozliczenie wydatków we wnioskach o płatność.</a:t>
            </a:r>
          </a:p>
        </p:txBody>
      </p:sp>
      <p:sp>
        <p:nvSpPr>
          <p:cNvPr id="9" name="Objaśnienie prostokątne zaokrąglone 8"/>
          <p:cNvSpPr/>
          <p:nvPr/>
        </p:nvSpPr>
        <p:spPr>
          <a:xfrm>
            <a:off x="2483769" y="1628800"/>
            <a:ext cx="6328783" cy="1366685"/>
          </a:xfrm>
          <a:prstGeom prst="wedgeRoundRectCallout">
            <a:avLst>
              <a:gd name="adj1" fmla="val -68600"/>
              <a:gd name="adj2" fmla="val -20301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latin typeface="Arial" pitchFamily="34" charset="0"/>
                <a:cs typeface="Arial" pitchFamily="34" charset="0"/>
              </a:rPr>
              <a:t>Koszty 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wynagrodzeń personelu, 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jeżeli 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w zadaniu </a:t>
            </a:r>
            <a:r>
              <a:rPr lang="pl-PL" sz="14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przewidziano kilka różnych rodzajów zajęć, a stawka na wynagrodzenia wszystkich prowadzących jest taka sama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, to należy ująć wynagrodzenie w jednej pozycji i nie ma potrzeby dzielenia wynagrodzeń na poszczególne rodzaje zajęć. Liczba godzin przypisana do konkretnych zajęć powinna w takiej sytuacji wynikać 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nie</a:t>
            </a:r>
            <a:br>
              <a:rPr lang="pl-PL" sz="1400" dirty="0" smtClean="0">
                <a:latin typeface="Arial" pitchFamily="34" charset="0"/>
                <a:cs typeface="Arial" pitchFamily="34" charset="0"/>
              </a:rPr>
            </a:br>
            <a:r>
              <a:rPr lang="pl-PL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400" dirty="0">
                <a:latin typeface="Arial" pitchFamily="34" charset="0"/>
                <a:cs typeface="Arial" pitchFamily="34" charset="0"/>
              </a:rPr>
              <a:t>z budżetu ale ze szczegółowego opisu zadania.</a:t>
            </a:r>
          </a:p>
        </p:txBody>
      </p:sp>
    </p:spTree>
    <p:extLst>
      <p:ext uri="{BB962C8B-B14F-4D97-AF65-F5344CB8AC3E}">
        <p14:creationId xmlns:p14="http://schemas.microsoft.com/office/powerpoint/2010/main" val="5648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aokrąglony 2"/>
          <p:cNvSpPr/>
          <p:nvPr/>
        </p:nvSpPr>
        <p:spPr>
          <a:xfrm>
            <a:off x="251520" y="260648"/>
            <a:ext cx="8568952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l-PL" sz="3200" b="1" dirty="0"/>
              <a:t>Zasada równości szans i niedyskryminacji</a:t>
            </a:r>
            <a:endParaRPr lang="pl-PL" sz="32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r>
              <a:rPr lang="pl-PL" sz="2400" b="1" u="sng" dirty="0">
                <a:solidFill>
                  <a:schemeClr val="bg2">
                    <a:lumMod val="50000"/>
                  </a:schemeClr>
                </a:solidFill>
              </a:rPr>
              <a:t>Projekt powinien zawierać </a:t>
            </a:r>
            <a:r>
              <a:rPr lang="pl-PL" sz="2400" dirty="0"/>
              <a:t>analizę uwzględniającą </a:t>
            </a:r>
            <a:r>
              <a:rPr lang="pl-PL" sz="2400" b="1" dirty="0"/>
              <a:t>sytuację </a:t>
            </a:r>
            <a:r>
              <a:rPr lang="pl-PL" sz="2400" b="1" dirty="0" smtClean="0"/>
              <a:t>mężczyzn i </a:t>
            </a:r>
            <a:r>
              <a:rPr lang="pl-PL" sz="2400" b="1" dirty="0"/>
              <a:t>kobiet na danym obszarze oraz ocenę wpływu projektu </a:t>
            </a:r>
            <a:r>
              <a:rPr lang="pl-PL" sz="2400" b="1" dirty="0" smtClean="0"/>
              <a:t>na sytuację </a:t>
            </a:r>
            <a:r>
              <a:rPr lang="pl-PL" sz="2400" b="1" dirty="0"/>
              <a:t>płci</a:t>
            </a:r>
            <a:r>
              <a:rPr lang="pl-PL" sz="2400" dirty="0"/>
              <a:t>. Wyniki przeprowadzonej analizy powinny być </a:t>
            </a:r>
            <a:r>
              <a:rPr lang="pl-PL" sz="2400" dirty="0" smtClean="0"/>
              <a:t>podstawą do </a:t>
            </a:r>
            <a:r>
              <a:rPr lang="pl-PL" sz="2400" dirty="0"/>
              <a:t>planowania działań i doboru instrumentów, adekwatnych </a:t>
            </a:r>
            <a:r>
              <a:rPr lang="pl-PL" sz="2400" dirty="0" smtClean="0"/>
              <a:t>do zidentyfikowanych </a:t>
            </a:r>
            <a:r>
              <a:rPr lang="pl-PL" sz="2400" dirty="0"/>
              <a:t>problemów. Ocena zgodności projektu z </a:t>
            </a:r>
            <a:r>
              <a:rPr lang="pl-PL" sz="2400" dirty="0" smtClean="0"/>
              <a:t>zasadą równości </a:t>
            </a:r>
            <a:r>
              <a:rPr lang="pl-PL" sz="2400" dirty="0"/>
              <a:t>szans kobiet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mężczyzn odbywać będzie się na </a:t>
            </a:r>
            <a:r>
              <a:rPr lang="pl-PL" sz="2400" dirty="0" smtClean="0"/>
              <a:t>podstawie narzędzia </a:t>
            </a:r>
            <a:r>
              <a:rPr lang="pl-PL" sz="2400" dirty="0"/>
              <a:t>jakim jest </a:t>
            </a:r>
            <a:r>
              <a:rPr lang="pl-PL" sz="2400" b="1" u="sng" dirty="0">
                <a:solidFill>
                  <a:schemeClr val="bg2">
                    <a:lumMod val="50000"/>
                  </a:schemeClr>
                </a:solidFill>
              </a:rPr>
              <a:t>standard minimum</a:t>
            </a:r>
            <a:r>
              <a:rPr lang="pl-PL" sz="2400" b="1" u="sng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pl-PL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pl-PL" sz="2400" b="1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</a:rPr>
              <a:t>			WAŻNE</a:t>
            </a:r>
          </a:p>
          <a:p>
            <a:r>
              <a:rPr lang="pl-PL" sz="2000" b="1" dirty="0" smtClean="0"/>
              <a:t>Ocenie </a:t>
            </a:r>
            <a:r>
              <a:rPr lang="pl-PL" sz="2000" b="1" dirty="0"/>
              <a:t>podlegają w szczególności mechanizmy zapewnienia dostępności dla </a:t>
            </a:r>
            <a:r>
              <a:rPr lang="pl-PL" sz="2000" b="1" dirty="0" smtClean="0"/>
              <a:t>osób z </a:t>
            </a:r>
            <a:r>
              <a:rPr lang="pl-PL" sz="2000" b="1" dirty="0"/>
              <a:t>niepełnosprawnościami (działania informacyjne, rekrutacja, zadania </a:t>
            </a:r>
            <a:r>
              <a:rPr lang="pl-PL" sz="2000" b="1" dirty="0" err="1"/>
              <a:t>itd</a:t>
            </a:r>
            <a:r>
              <a:rPr lang="pl-PL" sz="2000" b="1" dirty="0" smtClean="0"/>
              <a:t>). </a:t>
            </a:r>
          </a:p>
          <a:p>
            <a:r>
              <a:rPr lang="pl-PL" sz="2000" b="1" dirty="0" smtClean="0">
                <a:solidFill>
                  <a:schemeClr val="bg2">
                    <a:lumMod val="50000"/>
                  </a:schemeClr>
                </a:solidFill>
              </a:rPr>
              <a:t>Ocenie podlega spełnienie zasady </a:t>
            </a:r>
            <a:r>
              <a:rPr lang="pl-PL" sz="2000" b="1" dirty="0">
                <a:solidFill>
                  <a:schemeClr val="bg2">
                    <a:lumMod val="50000"/>
                  </a:schemeClr>
                </a:solidFill>
              </a:rPr>
              <a:t>zrównoważonego </a:t>
            </a:r>
            <a:r>
              <a:rPr lang="pl-PL" sz="2000" b="1" dirty="0" smtClean="0">
                <a:solidFill>
                  <a:schemeClr val="bg2">
                    <a:lumMod val="50000"/>
                  </a:schemeClr>
                </a:solidFill>
              </a:rPr>
              <a:t>rozwoju.</a:t>
            </a:r>
          </a:p>
          <a:p>
            <a:pPr algn="just"/>
            <a:endParaRPr lang="pl-PL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4882547"/>
          </a:xfrm>
        </p:spPr>
        <p:txBody>
          <a:bodyPr>
            <a:noAutofit/>
          </a:bodyPr>
          <a:lstStyle/>
          <a:p>
            <a:pPr lvl="0" fontAlgn="auto"/>
            <a:r>
              <a:rPr lang="pl-PL" sz="1400" i="1" dirty="0"/>
              <a:t>Regionalny Program Operacyjny Województwa Podkarpackiego na lata 2014-2020 przyjęty uchwałą Zarządu Województwa Podkarpackiego;</a:t>
            </a:r>
            <a:endParaRPr lang="pl-PL" sz="1400" dirty="0"/>
          </a:p>
          <a:p>
            <a:pPr lvl="0" fontAlgn="auto"/>
            <a:r>
              <a:rPr lang="pl-PL" sz="1400" i="1" dirty="0"/>
              <a:t>Szczegółowy Opis Osi Priorytetowych Regionalnego Programu Operacyjnego Województwa Podkarpackiego na lata 2014-2020;</a:t>
            </a:r>
            <a:endParaRPr lang="pl-PL" sz="1400" dirty="0"/>
          </a:p>
          <a:p>
            <a:pPr lvl="0" fontAlgn="auto"/>
            <a:r>
              <a:rPr lang="pl-PL" sz="1400" i="1" dirty="0"/>
              <a:t>Wytyczne w zakresie warunków gromadzenia i przekazywania danych w postaci elektronicznej na lata 2014-2020;</a:t>
            </a:r>
            <a:endParaRPr lang="pl-PL" sz="1400" dirty="0"/>
          </a:p>
          <a:p>
            <a:pPr lvl="0" fontAlgn="auto"/>
            <a:r>
              <a:rPr lang="pl-PL" sz="1400" i="1" dirty="0"/>
              <a:t>Wytyczne w zakresie kwalifikowalności wydatków w ramach Europejskiego Funduszu Rozwoju Regionalnego, Europejskiego Funduszu Społecznego oraz Funduszu Spójności na lata 2014-2020;</a:t>
            </a:r>
            <a:endParaRPr lang="pl-PL" sz="1400" dirty="0"/>
          </a:p>
          <a:p>
            <a:pPr lvl="0" fontAlgn="auto"/>
            <a:r>
              <a:rPr lang="pl-PL" sz="1400" i="1" dirty="0"/>
              <a:t>Wytyczne w zakresie trybów wyboru projektów na lata 2014-2020;</a:t>
            </a:r>
            <a:endParaRPr lang="pl-PL" sz="1400" dirty="0"/>
          </a:p>
          <a:p>
            <a:pPr lvl="0" fontAlgn="auto"/>
            <a:r>
              <a:rPr lang="pl-PL" sz="1400" i="1" dirty="0"/>
              <a:t>Wytyczne w zakresie monitorowania postępu rzeczowego realizacji programów operacyjnych na lata 2014-2020;</a:t>
            </a:r>
            <a:endParaRPr lang="pl-PL" sz="1400" dirty="0"/>
          </a:p>
          <a:p>
            <a:pPr lvl="0" fontAlgn="auto"/>
            <a:r>
              <a:rPr lang="pl-PL" sz="1400" i="1" dirty="0"/>
              <a:t>Wytyczne w zakresie realizacji zasady równości szans i niedyskryminacji, w tym dostępności dla osób z niepełnosprawnościami oraz zasady równości szans kobiet i mężczyzn;</a:t>
            </a:r>
            <a:endParaRPr lang="pl-PL" sz="1400" dirty="0"/>
          </a:p>
          <a:p>
            <a:pPr lvl="0"/>
            <a:r>
              <a:rPr lang="pl-PL" sz="1400" i="1" dirty="0"/>
              <a:t>Wytyczne w zakresie kontroli realizacji programów operacyjnych na lata 2014-2020;</a:t>
            </a:r>
            <a:endParaRPr lang="pl-PL" sz="1400" dirty="0"/>
          </a:p>
          <a:p>
            <a:pPr lvl="0"/>
            <a:r>
              <a:rPr lang="pl-PL" sz="1400" i="1" dirty="0"/>
              <a:t>Wytyczne w zakresie informacji i promocji programów operacyjnych polityki spójności na lata 2014-2020;</a:t>
            </a:r>
            <a:endParaRPr lang="pl-PL" sz="1400" dirty="0"/>
          </a:p>
          <a:p>
            <a:pPr lvl="0" fontAlgn="auto"/>
            <a:r>
              <a:rPr lang="pl-PL" sz="1400" i="1" dirty="0"/>
              <a:t>Wytyczne w zakresie realizacji przedsięwzięć z udziałem Europejskiego Funduszu Społecznego w obszarze edukacji na lata 2014-2020;</a:t>
            </a:r>
            <a:endParaRPr lang="pl-PL" sz="1400" dirty="0"/>
          </a:p>
          <a:p>
            <a:pPr lvl="0" fontAlgn="auto"/>
            <a:r>
              <a:rPr lang="pl-PL" sz="1400" i="1" dirty="0"/>
              <a:t>Wytyczne w zakresie sprawozdawczości na lata 2014 -2020;</a:t>
            </a:r>
            <a:endParaRPr lang="pl-PL" sz="1400" dirty="0"/>
          </a:p>
          <a:p>
            <a:pPr lvl="0" fontAlgn="auto"/>
            <a:r>
              <a:rPr lang="pl-PL" sz="1400" i="1" dirty="0"/>
              <a:t>Wytyczne w zakresie warunków certyfikacji oraz przygotowania prognoz wniosków o płatność do Komisji Europejskiej w ramach programów operacyjnych na lata 2014-2020;</a:t>
            </a:r>
            <a:endParaRPr lang="pl-PL" sz="1400" dirty="0"/>
          </a:p>
          <a:p>
            <a:endParaRPr lang="pl-PL" sz="1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pl-PL" b="1" dirty="0"/>
              <a:t>Podstawa prawna i dokumenty programowe</a:t>
            </a:r>
            <a:br>
              <a:rPr lang="pl-PL" b="1" dirty="0"/>
            </a:br>
            <a:endParaRPr lang="pl-PL" dirty="0"/>
          </a:p>
        </p:txBody>
      </p:sp>
      <p:sp>
        <p:nvSpPr>
          <p:cNvPr id="5" name="Prostokąt zaokrąglony 4"/>
          <p:cNvSpPr/>
          <p:nvPr/>
        </p:nvSpPr>
        <p:spPr>
          <a:xfrm>
            <a:off x="251520" y="260648"/>
            <a:ext cx="8568952" cy="720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l-PL" sz="3200" b="1" dirty="0" smtClean="0"/>
              <a:t>Dokumenty  i wytyczne</a:t>
            </a:r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endParaRPr lang="pl-PL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pl-PL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83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Obraz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81700"/>
            <a:ext cx="91440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1" name="Group 31"/>
          <p:cNvGrpSpPr>
            <a:grpSpLocks/>
          </p:cNvGrpSpPr>
          <p:nvPr/>
        </p:nvGrpSpPr>
        <p:grpSpPr bwMode="auto">
          <a:xfrm>
            <a:off x="1019175" y="44450"/>
            <a:ext cx="7081838" cy="720725"/>
            <a:chOff x="616" y="13152"/>
            <a:chExt cx="10670" cy="1084"/>
          </a:xfrm>
        </p:grpSpPr>
        <p:pic>
          <p:nvPicPr>
            <p:cNvPr id="32774" name="Obraz 3" descr="podkarpackie_przestrzen_otwart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5" y="13253"/>
              <a:ext cx="1792" cy="9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5" name="Obraz 1" descr="Logo UE Fundusz Społeczny RGB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86" y="13277"/>
              <a:ext cx="3000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6" name="Obraz 2" descr="Logo FE Program Regionalny RGB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16" y="13152"/>
              <a:ext cx="2114" cy="1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7" name="Obraz 29" descr="wup-rzeszow-logo-poziom-kolor-rgb.gif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22" y="13452"/>
              <a:ext cx="2588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071563" y="1214438"/>
            <a:ext cx="7143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600" b="1">
                <a:latin typeface="Calibri" pitchFamily="34" charset="0"/>
              </a:rPr>
              <a:t>Dziękuję za uwagę</a:t>
            </a:r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 bwMode="auto">
          <a:xfrm>
            <a:off x="500063" y="20002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l-PL" sz="3200" dirty="0">
                <a:solidFill>
                  <a:srgbClr val="000000"/>
                </a:solidFill>
                <a:latin typeface="Calibri" pitchFamily="34" charset="0"/>
              </a:rPr>
              <a:t>Wojewódzki Urząd Pracy w Rzeszowie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l-PL" sz="3200" dirty="0">
                <a:solidFill>
                  <a:srgbClr val="000000"/>
                </a:solidFill>
                <a:latin typeface="Calibri" pitchFamily="34" charset="0"/>
              </a:rPr>
              <a:t>ul. </a:t>
            </a:r>
            <a:r>
              <a:rPr lang="pl-PL" sz="3200" dirty="0" smtClean="0">
                <a:solidFill>
                  <a:srgbClr val="000000"/>
                </a:solidFill>
                <a:latin typeface="Calibri" pitchFamily="34" charset="0"/>
              </a:rPr>
              <a:t>płk </a:t>
            </a:r>
            <a:r>
              <a:rPr lang="pl-PL" sz="3200" dirty="0">
                <a:solidFill>
                  <a:srgbClr val="000000"/>
                </a:solidFill>
                <a:latin typeface="Calibri" pitchFamily="34" charset="0"/>
              </a:rPr>
              <a:t>L. Lisa-Kuli 20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l-PL" sz="3200" dirty="0">
                <a:solidFill>
                  <a:srgbClr val="000000"/>
                </a:solidFill>
                <a:latin typeface="Calibri" pitchFamily="34" charset="0"/>
              </a:rPr>
              <a:t>35-025 Rzeszów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l-PL" sz="3200" dirty="0" err="1">
                <a:solidFill>
                  <a:srgbClr val="000000"/>
                </a:solidFill>
                <a:latin typeface="Calibri" pitchFamily="34" charset="0"/>
                <a:hlinkClick r:id="rId7"/>
              </a:rPr>
              <a:t>www.wup-rzeszow.pl</a:t>
            </a:r>
            <a:endParaRPr lang="pl-PL" sz="3200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l-PL" sz="3200" dirty="0">
                <a:solidFill>
                  <a:srgbClr val="000000"/>
                </a:solidFill>
                <a:latin typeface="Calibri" pitchFamily="34" charset="0"/>
              </a:rPr>
              <a:t>t</a:t>
            </a:r>
            <a:r>
              <a:rPr lang="pl-PL" sz="3200" dirty="0" smtClean="0">
                <a:solidFill>
                  <a:srgbClr val="000000"/>
                </a:solidFill>
                <a:latin typeface="Calibri" pitchFamily="34" charset="0"/>
              </a:rPr>
              <a:t>el</a:t>
            </a:r>
            <a:r>
              <a:rPr lang="pl-PL" sz="3200" dirty="0">
                <a:solidFill>
                  <a:srgbClr val="000000"/>
                </a:solidFill>
                <a:latin typeface="Calibri" pitchFamily="34" charset="0"/>
              </a:rPr>
              <a:t>. </a:t>
            </a:r>
            <a:r>
              <a:rPr lang="pl-PL" sz="3200" dirty="0" smtClean="0">
                <a:solidFill>
                  <a:srgbClr val="000000"/>
                </a:solidFill>
                <a:latin typeface="Calibri" pitchFamily="34" charset="0"/>
              </a:rPr>
              <a:t>17 74 32 828, 17 74 32 841,</a:t>
            </a:r>
            <a:br>
              <a:rPr lang="pl-PL" sz="3200" dirty="0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pl-PL" sz="3200" dirty="0" smtClean="0">
                <a:solidFill>
                  <a:srgbClr val="000000"/>
                </a:solidFill>
                <a:latin typeface="Calibri" pitchFamily="34" charset="0"/>
              </a:rPr>
              <a:t> 17 85 09 287, 17 85 09 292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l-PL" sz="3200" dirty="0" smtClean="0">
                <a:solidFill>
                  <a:srgbClr val="000000"/>
                </a:solidFill>
                <a:latin typeface="Calibri" pitchFamily="34" charset="0"/>
              </a:rPr>
              <a:t>wup@wup-rzeszow.pl</a:t>
            </a:r>
            <a:endParaRPr lang="pl-PL" sz="3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255365" y="781100"/>
            <a:ext cx="8247062" cy="54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 eaLnBrk="0" hangingPunct="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</a:pPr>
            <a:endParaRPr lang="pl-PL" sz="20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0" y="781100"/>
            <a:ext cx="5202324" cy="930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 smtClean="0">
                <a:latin typeface="Aharoni" pitchFamily="2" charset="-79"/>
                <a:cs typeface="Aharoni" pitchFamily="2" charset="-79"/>
              </a:rPr>
              <a:t>      </a:t>
            </a:r>
            <a:r>
              <a:rPr lang="pl-PL" sz="2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SZKOLNICTWO </a:t>
            </a:r>
            <a:r>
              <a:rPr lang="pl-PL" sz="24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ZAWODOWE </a:t>
            </a:r>
          </a:p>
          <a:p>
            <a:r>
              <a:rPr lang="pl-PL" sz="2400" dirty="0">
                <a:latin typeface="Aharoni" pitchFamily="2" charset="-79"/>
                <a:cs typeface="Aharoni" pitchFamily="2" charset="-79"/>
              </a:rPr>
              <a:t>   </a:t>
            </a:r>
            <a:r>
              <a:rPr lang="pl-PL" sz="2400" dirty="0" smtClean="0">
                <a:latin typeface="Aharoni" pitchFamily="2" charset="-79"/>
                <a:cs typeface="Aharoni" pitchFamily="2" charset="-79"/>
              </a:rPr>
              <a:t>         </a:t>
            </a:r>
            <a:r>
              <a:rPr lang="pl-PL" sz="2400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DROGĄ DO SUKCESU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65603"/>
            <a:ext cx="5219911" cy="4770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77" y="39217"/>
            <a:ext cx="7083425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-1" y="980728"/>
            <a:ext cx="6518677" cy="5391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l-P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pl-P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Termin </a:t>
            </a: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składania wniosków </a:t>
            </a:r>
          </a:p>
          <a:p>
            <a:pPr lvl="0"/>
            <a:r>
              <a:rPr lang="pl-P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od </a:t>
            </a: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31 grudnia 2017 r</a:t>
            </a:r>
            <a:r>
              <a:rPr lang="pl-P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do </a:t>
            </a: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31 stycznia 2018 r</a:t>
            </a:r>
            <a:r>
              <a:rPr lang="pl-P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  <a:r>
              <a:rPr lang="pl-PL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lvl="0"/>
            <a:endParaRPr lang="pl-P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0"/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Kwota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dofinansowania </a:t>
            </a:r>
          </a:p>
          <a:p>
            <a:pPr lvl="0"/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 </a:t>
            </a:r>
            <a:r>
              <a:rPr lang="pl-PL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mln </a:t>
            </a: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PLN</a:t>
            </a:r>
          </a:p>
          <a:p>
            <a:pPr lvl="0"/>
            <a:endParaRPr lang="pl-PL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0"/>
            <a:r>
              <a:rPr lang="pl-P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Maks. dofinansowanie – </a:t>
            </a:r>
            <a:r>
              <a:rPr lang="pl-PL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90%</a:t>
            </a:r>
          </a:p>
          <a:p>
            <a:pPr lvl="0"/>
            <a:r>
              <a:rPr lang="pl-P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Min. wkład własny – </a:t>
            </a:r>
            <a:r>
              <a:rPr lang="pl-PL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10 %</a:t>
            </a:r>
          </a:p>
          <a:p>
            <a:pPr lvl="0"/>
            <a:r>
              <a:rPr lang="pl-P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Minimalna wartość projektu: </a:t>
            </a:r>
            <a:r>
              <a:rPr lang="pl-PL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50 000 </a:t>
            </a: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PLN</a:t>
            </a:r>
          </a:p>
          <a:p>
            <a:pPr lvl="0"/>
            <a:endParaRPr lang="pl-PL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lvl="0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0" hangingPunct="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</a:pPr>
            <a:endParaRPr lang="pl-PL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757114" y="368660"/>
            <a:ext cx="7632848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Formy składania wniosków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635199" y="2495947"/>
            <a:ext cx="3528392" cy="22322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1100" dirty="0">
              <a:solidFill>
                <a:srgbClr val="000000"/>
              </a:solidFill>
              <a:latin typeface="Arial"/>
            </a:endParaRPr>
          </a:p>
          <a:p>
            <a:r>
              <a:rPr lang="pl-PL" b="1" u="sng" dirty="0" smtClean="0">
                <a:solidFill>
                  <a:schemeClr val="tx1"/>
                </a:solidFill>
              </a:rPr>
              <a:t>dokument </a:t>
            </a:r>
            <a:r>
              <a:rPr lang="pl-PL" b="1" u="sng" dirty="0">
                <a:solidFill>
                  <a:schemeClr val="tx1"/>
                </a:solidFill>
              </a:rPr>
              <a:t>elektroniczny </a:t>
            </a:r>
            <a:r>
              <a:rPr lang="pl-PL" b="1" dirty="0">
                <a:solidFill>
                  <a:schemeClr val="tx1"/>
                </a:solidFill>
              </a:rPr>
              <a:t>przesłany za pośrednictwem systemu LSI WUP dostępnego </a:t>
            </a:r>
            <a:r>
              <a:rPr lang="pl-PL" b="1" dirty="0" smtClean="0">
                <a:solidFill>
                  <a:schemeClr val="tx1"/>
                </a:solidFill>
              </a:rPr>
              <a:t>   pod </a:t>
            </a:r>
            <a:r>
              <a:rPr lang="pl-PL" b="1" dirty="0">
                <a:solidFill>
                  <a:schemeClr val="tx1"/>
                </a:solidFill>
              </a:rPr>
              <a:t>adresem: </a:t>
            </a: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sz="2000" b="1" dirty="0" smtClean="0">
                <a:solidFill>
                  <a:srgbClr val="FF0000"/>
                </a:solidFill>
              </a:rPr>
              <a:t>https</a:t>
            </a:r>
            <a:r>
              <a:rPr lang="pl-PL" sz="2000" b="1" dirty="0">
                <a:solidFill>
                  <a:srgbClr val="FF0000"/>
                </a:solidFill>
              </a:rPr>
              <a:t>://</a:t>
            </a:r>
            <a:r>
              <a:rPr lang="pl-PL" sz="2000" b="1" dirty="0" smtClean="0">
                <a:solidFill>
                  <a:srgbClr val="FF0000"/>
                </a:solidFill>
              </a:rPr>
              <a:t>lsi.wup-rzeszow.pl </a:t>
            </a:r>
            <a:endParaRPr lang="pl-PL" sz="2000" b="1" dirty="0">
              <a:solidFill>
                <a:srgbClr val="FF0000"/>
              </a:solidFill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4543375" y="2495947"/>
            <a:ext cx="3744416" cy="22322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u="sng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     </a:t>
            </a:r>
            <a:r>
              <a:rPr lang="pl-PL" b="1" u="sng" dirty="0" smtClean="0">
                <a:solidFill>
                  <a:schemeClr val="tx1"/>
                </a:solidFill>
              </a:rPr>
              <a:t>dokument </a:t>
            </a:r>
            <a:r>
              <a:rPr lang="pl-PL" b="1" u="sng" dirty="0">
                <a:solidFill>
                  <a:schemeClr val="tx1"/>
                </a:solidFill>
              </a:rPr>
              <a:t>w wersji </a:t>
            </a:r>
            <a:r>
              <a:rPr lang="pl-PL" b="1" u="sng" dirty="0" smtClean="0">
                <a:solidFill>
                  <a:schemeClr val="tx1"/>
                </a:solidFill>
              </a:rPr>
              <a:t>     </a:t>
            </a:r>
            <a:br>
              <a:rPr lang="pl-PL" b="1" u="sng" dirty="0" smtClean="0">
                <a:solidFill>
                  <a:schemeClr val="tx1"/>
                </a:solidFill>
              </a:rPr>
            </a:br>
            <a:r>
              <a:rPr lang="pl-PL" b="1" u="sng" dirty="0" smtClean="0">
                <a:solidFill>
                  <a:schemeClr val="tx1"/>
                </a:solidFill>
              </a:rPr>
              <a:t>            papierowej </a:t>
            </a:r>
            <a:r>
              <a:rPr lang="pl-PL" b="1" dirty="0" smtClean="0">
                <a:solidFill>
                  <a:schemeClr val="tx1"/>
                </a:solidFill>
              </a:rPr>
              <a:t>     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>       w </a:t>
            </a:r>
            <a:r>
              <a:rPr lang="pl-PL" b="1" dirty="0">
                <a:solidFill>
                  <a:schemeClr val="tx1"/>
                </a:solidFill>
              </a:rPr>
              <a:t>2 </a:t>
            </a:r>
            <a:r>
              <a:rPr lang="pl-PL" b="1" dirty="0" smtClean="0">
                <a:solidFill>
                  <a:schemeClr val="tx1"/>
                </a:solidFill>
              </a:rPr>
              <a:t>egzemplarzach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>       wydrukowanych 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>	z systemu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                     </a:t>
            </a:r>
          </a:p>
          <a:p>
            <a:r>
              <a:rPr lang="pl-PL" sz="2000" b="1" dirty="0" smtClean="0">
                <a:solidFill>
                  <a:schemeClr val="tx1"/>
                </a:solidFill>
              </a:rPr>
              <a:t>	    </a:t>
            </a:r>
            <a:r>
              <a:rPr lang="pl-PL" sz="2000" b="1" dirty="0" smtClean="0">
                <a:solidFill>
                  <a:srgbClr val="FF0000"/>
                </a:solidFill>
              </a:rPr>
              <a:t>LSI WUP </a:t>
            </a:r>
            <a:endParaRPr lang="pl-PL" sz="2000" dirty="0">
              <a:solidFill>
                <a:srgbClr val="FF0000"/>
              </a:solidFill>
            </a:endParaRPr>
          </a:p>
        </p:txBody>
      </p:sp>
      <p:cxnSp>
        <p:nvCxnSpPr>
          <p:cNvPr id="7" name="Łącznik prostoliniowy 6"/>
          <p:cNvCxnSpPr/>
          <p:nvPr/>
        </p:nvCxnSpPr>
        <p:spPr>
          <a:xfrm>
            <a:off x="4427984" y="1448780"/>
            <a:ext cx="0" cy="612068"/>
          </a:xfrm>
          <a:prstGeom prst="line">
            <a:avLst/>
          </a:prstGeom>
          <a:ln w="28575" cap="rnd" cmpd="dbl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>
            <a:off x="4427984" y="2060848"/>
            <a:ext cx="1872208" cy="0"/>
          </a:xfrm>
          <a:prstGeom prst="line">
            <a:avLst/>
          </a:prstGeom>
          <a:ln w="28575" cap="rnd" cmpd="dbl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0"/>
          <p:cNvCxnSpPr/>
          <p:nvPr/>
        </p:nvCxnSpPr>
        <p:spPr>
          <a:xfrm>
            <a:off x="6300192" y="2060848"/>
            <a:ext cx="0" cy="405383"/>
          </a:xfrm>
          <a:prstGeom prst="line">
            <a:avLst/>
          </a:prstGeom>
          <a:ln w="28575" cap="rnd" cmpd="dbl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oliniowy 13"/>
          <p:cNvCxnSpPr/>
          <p:nvPr/>
        </p:nvCxnSpPr>
        <p:spPr>
          <a:xfrm flipH="1">
            <a:off x="2399395" y="2060848"/>
            <a:ext cx="2028590" cy="0"/>
          </a:xfrm>
          <a:prstGeom prst="line">
            <a:avLst/>
          </a:prstGeom>
          <a:ln w="28575" cap="rnd" cmpd="dbl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oliniowy 16"/>
          <p:cNvCxnSpPr>
            <a:endCxn id="3" idx="0"/>
          </p:cNvCxnSpPr>
          <p:nvPr/>
        </p:nvCxnSpPr>
        <p:spPr>
          <a:xfrm>
            <a:off x="2399395" y="2060848"/>
            <a:ext cx="0" cy="435099"/>
          </a:xfrm>
          <a:prstGeom prst="line">
            <a:avLst/>
          </a:prstGeom>
          <a:ln w="28575" cap="rnd" cmpd="dbl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282761521"/>
              </p:ext>
            </p:extLst>
          </p:nvPr>
        </p:nvGraphicFramePr>
        <p:xfrm>
          <a:off x="635199" y="5373216"/>
          <a:ext cx="7825233" cy="1046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Strzałka w lewo i prawo 22"/>
          <p:cNvSpPr/>
          <p:nvPr/>
        </p:nvSpPr>
        <p:spPr>
          <a:xfrm>
            <a:off x="3707904" y="3268216"/>
            <a:ext cx="1368152" cy="73684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oraz</a:t>
            </a:r>
            <a:endParaRPr lang="pl-P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251520" y="260648"/>
            <a:ext cx="8568952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l-PL" sz="3200" b="1" dirty="0" smtClean="0">
                <a:solidFill>
                  <a:schemeClr val="tx1"/>
                </a:solidFill>
              </a:rPr>
              <a:t>Podmioty uprawnione do ubiegania się </a:t>
            </a:r>
            <a:br>
              <a:rPr lang="pl-PL" sz="3200" b="1" dirty="0" smtClean="0">
                <a:solidFill>
                  <a:schemeClr val="tx1"/>
                </a:solidFill>
              </a:rPr>
            </a:br>
            <a:r>
              <a:rPr lang="pl-PL" sz="3200" b="1" dirty="0" smtClean="0">
                <a:solidFill>
                  <a:schemeClr val="tx1"/>
                </a:solidFill>
              </a:rPr>
              <a:t>o dofinansowanie projektu</a:t>
            </a:r>
          </a:p>
          <a:p>
            <a:pPr algn="ctr"/>
            <a:endParaRPr lang="pl-PL" sz="2400" b="1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l-PL" sz="2000" dirty="0" smtClean="0">
              <a:solidFill>
                <a:schemeClr val="tx1"/>
              </a:solidFill>
            </a:endParaRPr>
          </a:p>
          <a:p>
            <a:pPr algn="just"/>
            <a:endParaRPr lang="pl-PL" sz="2000" b="1" dirty="0" smtClean="0">
              <a:solidFill>
                <a:schemeClr val="tx1"/>
              </a:solidFill>
            </a:endParaRPr>
          </a:p>
          <a:p>
            <a:pPr algn="just"/>
            <a:endParaRPr lang="pl-PL" sz="2000" b="1" dirty="0" smtClean="0">
              <a:solidFill>
                <a:schemeClr val="tx1"/>
              </a:solidFill>
            </a:endParaRPr>
          </a:p>
          <a:p>
            <a:pPr algn="ctr"/>
            <a:endParaRPr lang="pl-PL" sz="2000" b="1" dirty="0" smtClean="0">
              <a:solidFill>
                <a:schemeClr val="tx1"/>
              </a:solidFill>
            </a:endParaRPr>
          </a:p>
          <a:p>
            <a:pPr algn="just"/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2" name="Prostokąt zaokrąglony 1"/>
          <p:cNvSpPr/>
          <p:nvPr/>
        </p:nvSpPr>
        <p:spPr>
          <a:xfrm>
            <a:off x="287524" y="1556792"/>
            <a:ext cx="8568952" cy="442567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7675" lvl="2" indent="-447675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</a:pPr>
            <a:r>
              <a:rPr lang="pl-PL" b="1" kern="0" dirty="0">
                <a:solidFill>
                  <a:schemeClr val="tx1"/>
                </a:solidFill>
                <a:latin typeface="Times New Roman"/>
                <a:ea typeface="Times New Roman"/>
              </a:rPr>
              <a:t>O dofinansowanie projektu zgodnie z SZOOP mogą ubiegać się: wszystkie</a:t>
            </a:r>
            <a:r>
              <a:rPr lang="x-none" b="1" kern="0">
                <a:solidFill>
                  <a:schemeClr val="tx1"/>
                </a:solidFill>
                <a:latin typeface="Times New Roman"/>
                <a:ea typeface="Times New Roman"/>
              </a:rPr>
              <a:t> podmioty – </a:t>
            </a:r>
            <a:r>
              <a:rPr lang="pl-PL" b="1" kern="0" dirty="0">
                <a:solidFill>
                  <a:schemeClr val="tx1"/>
                </a:solidFill>
                <a:latin typeface="Times New Roman"/>
                <a:ea typeface="Times New Roman"/>
              </a:rPr>
              <a:t>  </a:t>
            </a:r>
            <a:r>
              <a:rPr lang="x-none" b="1" kern="0" smtClean="0">
                <a:solidFill>
                  <a:schemeClr val="tx1"/>
                </a:solidFill>
                <a:latin typeface="Times New Roman"/>
                <a:ea typeface="Times New Roman"/>
              </a:rPr>
              <a:t>z </a:t>
            </a:r>
            <a:r>
              <a:rPr lang="x-none" b="1" kern="0">
                <a:solidFill>
                  <a:schemeClr val="tx1"/>
                </a:solidFill>
                <a:latin typeface="Times New Roman"/>
                <a:ea typeface="Times New Roman"/>
              </a:rPr>
              <a:t>wyłączeniem osób fizycznych (nie dotyczy osób prowadzących działalność gospodarczą lub oświatową na podstawie przepisów odrębnych)</a:t>
            </a:r>
            <a:r>
              <a:rPr lang="pl-PL" b="1" kern="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pl-PL" b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pl-PL" b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pl-PL" b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z </a:t>
            </a:r>
            <a:r>
              <a:rPr lang="pl-PL" b="1" kern="0" dirty="0">
                <a:solidFill>
                  <a:schemeClr val="tx1"/>
                </a:solidFill>
                <a:latin typeface="Times New Roman"/>
                <a:ea typeface="Times New Roman"/>
              </a:rPr>
              <a:t>zastrzeżeniem kryterium dostępu nr 9, zgodnie z którym wnioskodawcą może być wyłącznie jeden z poniższych podmiotów:</a:t>
            </a: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pl-PL" b="1" dirty="0">
                <a:solidFill>
                  <a:schemeClr val="tx1"/>
                </a:solidFill>
                <a:latin typeface="Times New Roman"/>
                <a:ea typeface="Times New Roman"/>
              </a:rPr>
              <a:t>organ prowadzący szkołę prowadzącą kształcenie zawodowe z wyłączeniem szkół policealnych,</a:t>
            </a: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arenR"/>
            </a:pPr>
            <a:r>
              <a:rPr lang="pl-PL" b="1" dirty="0">
                <a:solidFill>
                  <a:schemeClr val="tx1"/>
                </a:solidFill>
                <a:latin typeface="Times New Roman"/>
                <a:ea typeface="Times New Roman"/>
              </a:rPr>
              <a:t>szkoła prowadząca kształcenie zawodowe z wyłączeniem szkół policealnych.  </a:t>
            </a:r>
          </a:p>
          <a:p>
            <a:pPr algn="ctr"/>
            <a:r>
              <a:rPr lang="pl-PL" sz="2400" b="1" dirty="0" smtClean="0">
                <a:solidFill>
                  <a:srgbClr val="FF0000"/>
                </a:solidFill>
                <a:latin typeface="Calibri,Bold"/>
              </a:rPr>
              <a:t>UWAGA!</a:t>
            </a:r>
          </a:p>
          <a:p>
            <a:pPr algn="ctr"/>
            <a:r>
              <a:rPr lang="pl-PL" sz="2400" b="1" u="sng" dirty="0" smtClean="0">
                <a:solidFill>
                  <a:srgbClr val="FF0000"/>
                </a:solidFill>
                <a:latin typeface="Calibri,Bold"/>
              </a:rPr>
              <a:t>Wnioskodawca </a:t>
            </a:r>
            <a:r>
              <a:rPr lang="pl-PL" sz="2400" b="1" u="sng" dirty="0">
                <a:solidFill>
                  <a:srgbClr val="FF0000"/>
                </a:solidFill>
                <a:latin typeface="Calibri,Bold"/>
              </a:rPr>
              <a:t>składa nie więcej niż 1 wniosek</a:t>
            </a:r>
          </a:p>
          <a:p>
            <a:pPr algn="ctr"/>
            <a:r>
              <a:rPr lang="pl-PL" sz="2400" b="1" u="sng" dirty="0">
                <a:solidFill>
                  <a:srgbClr val="FF0000"/>
                </a:solidFill>
                <a:latin typeface="Calibri,Bold"/>
              </a:rPr>
              <a:t>o dofinansowanie.</a:t>
            </a:r>
            <a:endParaRPr lang="pl-PL" sz="2400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251520" y="116632"/>
            <a:ext cx="8568952" cy="9361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pl-PL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Arial" charset="0"/>
              </a:rPr>
              <a:t>Cel konkursu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sz="2800" b="1" dirty="0" smtClean="0">
                <a:solidFill>
                  <a:schemeClr val="bg1"/>
                </a:solidFill>
              </a:rPr>
              <a:t/>
            </a:r>
            <a:br>
              <a:rPr lang="pl-PL" sz="2800" b="1" dirty="0" smtClean="0">
                <a:solidFill>
                  <a:schemeClr val="bg1"/>
                </a:solidFill>
              </a:rPr>
            </a:br>
            <a:r>
              <a:rPr lang="pl-PL" sz="2400" b="1" dirty="0" smtClean="0">
                <a:solidFill>
                  <a:srgbClr val="FF0000"/>
                </a:solidFill>
              </a:rPr>
              <a:t>Wzrost </a:t>
            </a:r>
            <a:r>
              <a:rPr lang="pl-PL" sz="2400" b="1" dirty="0">
                <a:solidFill>
                  <a:srgbClr val="FF0000"/>
                </a:solidFill>
              </a:rPr>
              <a:t>zatrudnienia absolwentów szkół prowadzących kształcenie zawodowe poprzez poprawę jakości szkolnictwa zawodowego dostosowanego do potrzeb rynku pracy oraz wzbogacenie oferty edukacyjnej szkół.</a:t>
            </a:r>
            <a:endParaRPr lang="pl-PL" sz="2400" b="1" dirty="0" smtClean="0">
              <a:solidFill>
                <a:srgbClr val="FF0000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2400" b="1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pl-PL" sz="1600" dirty="0" smtClean="0">
              <a:solidFill>
                <a:schemeClr val="tx1"/>
              </a:solidFill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58356" y="3915264"/>
            <a:ext cx="3456384" cy="24309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rostokąt zaokrąglony 30"/>
          <p:cNvSpPr/>
          <p:nvPr/>
        </p:nvSpPr>
        <p:spPr>
          <a:xfrm>
            <a:off x="4067944" y="3367311"/>
            <a:ext cx="4823581" cy="70976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</a:rPr>
              <a:t>Publiczne i niepubliczne szkoły prowadzące kształcenie zawodowe i ich kadra</a:t>
            </a:r>
            <a:endParaRPr lang="pl-PL" sz="1600" b="1" dirty="0">
              <a:solidFill>
                <a:schemeClr val="tx1"/>
              </a:solidFill>
            </a:endParaRPr>
          </a:p>
        </p:txBody>
      </p:sp>
      <p:sp>
        <p:nvSpPr>
          <p:cNvPr id="32" name="Prostokąt zaokrąglony 31"/>
          <p:cNvSpPr/>
          <p:nvPr/>
        </p:nvSpPr>
        <p:spPr>
          <a:xfrm>
            <a:off x="4098429" y="4172398"/>
            <a:ext cx="4844893" cy="5648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</a:rPr>
              <a:t>Uczniowie i słuchacze szkół prowadzących kształcenie zawodowe </a:t>
            </a:r>
            <a:endParaRPr lang="pl-PL" sz="1600" b="1" dirty="0">
              <a:solidFill>
                <a:schemeClr val="tx1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58356" y="3392995"/>
            <a:ext cx="345638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pl-PL" sz="4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  <a:p>
            <a:pPr algn="ctr"/>
            <a:r>
              <a:rPr lang="pl-PL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Arial" pitchFamily="34" charset="0"/>
              </a:rPr>
              <a:t>Grupy docelowe</a:t>
            </a:r>
            <a:endParaRPr lang="pl-PL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38" name="Prostokąt zaokrąglony 37"/>
          <p:cNvSpPr/>
          <p:nvPr/>
        </p:nvSpPr>
        <p:spPr>
          <a:xfrm>
            <a:off x="4100339" y="4844113"/>
            <a:ext cx="4857841" cy="57322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Nauczyciele kształcenia zawodowego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42" name="Prostokąt zaokrąglony 41"/>
          <p:cNvSpPr/>
          <p:nvPr/>
        </p:nvSpPr>
        <p:spPr>
          <a:xfrm>
            <a:off x="4117107" y="5522928"/>
            <a:ext cx="4857841" cy="57322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Instruktorzy praktycznej nauki zawodu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43" name="Prostokąt zaokrąglony 42"/>
          <p:cNvSpPr/>
          <p:nvPr/>
        </p:nvSpPr>
        <p:spPr>
          <a:xfrm>
            <a:off x="4117107" y="6165304"/>
            <a:ext cx="4857841" cy="57322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</a:rPr>
              <a:t>Otoczenie </a:t>
            </a:r>
            <a:r>
              <a:rPr lang="pl-PL" sz="1600" b="1" dirty="0" err="1" smtClean="0">
                <a:solidFill>
                  <a:schemeClr val="tx1"/>
                </a:solidFill>
              </a:rPr>
              <a:t>społeczno</a:t>
            </a:r>
            <a:r>
              <a:rPr lang="pl-PL" sz="1600" b="1" dirty="0" smtClean="0">
                <a:solidFill>
                  <a:schemeClr val="tx1"/>
                </a:solidFill>
              </a:rPr>
              <a:t> –gospodarcze szkół: </a:t>
            </a:r>
            <a:r>
              <a:rPr lang="pl-PL" sz="1100" b="1" dirty="0" smtClean="0">
                <a:solidFill>
                  <a:schemeClr val="tx1"/>
                </a:solidFill>
              </a:rPr>
              <a:t>pracodawcy, przedsiębiorcy, szkoły wyższe, instytucje rynku pracy</a:t>
            </a:r>
            <a:endParaRPr lang="pl-PL" sz="1100" b="1" dirty="0">
              <a:solidFill>
                <a:schemeClr val="tx1"/>
              </a:solidFill>
            </a:endParaRPr>
          </a:p>
        </p:txBody>
      </p:sp>
      <p:cxnSp>
        <p:nvCxnSpPr>
          <p:cNvPr id="36" name="Łącznik prosty ze strzałką 35"/>
          <p:cNvCxnSpPr>
            <a:stCxn id="22" idx="3"/>
          </p:cNvCxnSpPr>
          <p:nvPr/>
        </p:nvCxnSpPr>
        <p:spPr>
          <a:xfrm flipV="1">
            <a:off x="3514740" y="3861049"/>
            <a:ext cx="470852" cy="12696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/>
          <p:cNvCxnSpPr>
            <a:stCxn id="22" idx="3"/>
            <a:endCxn id="32" idx="1"/>
          </p:cNvCxnSpPr>
          <p:nvPr/>
        </p:nvCxnSpPr>
        <p:spPr>
          <a:xfrm flipV="1">
            <a:off x="3514740" y="4454824"/>
            <a:ext cx="583689" cy="675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/>
          <p:cNvCxnSpPr>
            <a:stCxn id="22" idx="3"/>
            <a:endCxn id="38" idx="1"/>
          </p:cNvCxnSpPr>
          <p:nvPr/>
        </p:nvCxnSpPr>
        <p:spPr>
          <a:xfrm>
            <a:off x="3514740" y="5130725"/>
            <a:ext cx="5855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/>
          <p:cNvCxnSpPr>
            <a:stCxn id="22" idx="3"/>
            <a:endCxn id="42" idx="1"/>
          </p:cNvCxnSpPr>
          <p:nvPr/>
        </p:nvCxnSpPr>
        <p:spPr>
          <a:xfrm>
            <a:off x="3514740" y="5130725"/>
            <a:ext cx="602367" cy="678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>
            <a:stCxn id="22" idx="3"/>
          </p:cNvCxnSpPr>
          <p:nvPr/>
        </p:nvCxnSpPr>
        <p:spPr>
          <a:xfrm>
            <a:off x="3514740" y="5130725"/>
            <a:ext cx="583689" cy="1466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b="1" dirty="0">
                <a:latin typeface="Times New Roman"/>
                <a:ea typeface="Times New Roman"/>
              </a:rPr>
              <a:t>doskonalenie umiejętności, kompetencji lub kwalifikacji nauczycieli, </a:t>
            </a:r>
            <a:r>
              <a:rPr lang="pl-PL" sz="2000" b="1" dirty="0" smtClean="0">
                <a:latin typeface="Times New Roman"/>
                <a:ea typeface="Times New Roman"/>
              </a:rPr>
              <a:t/>
            </a:r>
            <a:br>
              <a:rPr lang="pl-PL" sz="2000" b="1" dirty="0" smtClean="0">
                <a:latin typeface="Times New Roman"/>
                <a:ea typeface="Times New Roman"/>
              </a:rPr>
            </a:br>
            <a:r>
              <a:rPr lang="pl-PL" sz="2000" b="1" dirty="0" smtClean="0">
                <a:latin typeface="Times New Roman"/>
                <a:ea typeface="Times New Roman"/>
              </a:rPr>
              <a:t>w </a:t>
            </a:r>
            <a:r>
              <a:rPr lang="pl-PL" sz="2000" b="1" dirty="0">
                <a:latin typeface="Times New Roman"/>
                <a:ea typeface="Times New Roman"/>
              </a:rPr>
              <a:t>tym nauczycieli zawodu i instruktorów praktycznej nauki zawodu, poprzez praktyki lub staże u pracodawców działających na obszarze, na którym znajduje się dana </a:t>
            </a:r>
            <a:r>
              <a:rPr lang="pl-PL" sz="2000" b="1" dirty="0" smtClean="0">
                <a:latin typeface="Times New Roman"/>
                <a:ea typeface="Times New Roman"/>
              </a:rPr>
              <a:t>szkoła;</a:t>
            </a:r>
          </a:p>
          <a:p>
            <a:pPr algn="just"/>
            <a:r>
              <a:rPr lang="pl-PL" sz="2000" b="1" dirty="0">
                <a:latin typeface="Times New Roman"/>
                <a:ea typeface="Times New Roman"/>
              </a:rPr>
              <a:t>podnoszenie umiejętności, kompetencji oraz uzyskiwanie kwalifikacji zawodowych przez uczniów szkół prowadzących kształcenie zawodowe </a:t>
            </a:r>
            <a:r>
              <a:rPr lang="pl-PL" sz="2000" b="1" dirty="0" smtClean="0">
                <a:latin typeface="Times New Roman"/>
                <a:ea typeface="Times New Roman"/>
              </a:rPr>
              <a:t>poprzez:</a:t>
            </a:r>
          </a:p>
          <a:p>
            <a:pPr lvl="1" algn="just"/>
            <a:r>
              <a:rPr lang="pl-PL" sz="2000" i="1" dirty="0" smtClean="0">
                <a:latin typeface="Times New Roman"/>
                <a:ea typeface="Times New Roman"/>
              </a:rPr>
              <a:t>praktyki </a:t>
            </a:r>
            <a:r>
              <a:rPr lang="pl-PL" sz="2000" i="1" dirty="0">
                <a:latin typeface="Times New Roman"/>
                <a:ea typeface="Times New Roman"/>
              </a:rPr>
              <a:t>zawodowe organizowane u pracodawców dla uczniów zasadniczych </a:t>
            </a:r>
            <a:r>
              <a:rPr lang="pl-PL" sz="2000" i="1" dirty="0" smtClean="0">
                <a:latin typeface="Times New Roman"/>
                <a:ea typeface="Times New Roman"/>
              </a:rPr>
              <a:t> szkół  zawodowych;</a:t>
            </a:r>
          </a:p>
          <a:p>
            <a:pPr lvl="1" algn="just"/>
            <a:r>
              <a:rPr lang="pl-PL" sz="2000" i="1" dirty="0" smtClean="0">
                <a:latin typeface="Times New Roman"/>
                <a:ea typeface="Times New Roman"/>
              </a:rPr>
              <a:t>staże </a:t>
            </a:r>
            <a:r>
              <a:rPr lang="pl-PL" sz="2000" i="1" dirty="0">
                <a:latin typeface="Times New Roman"/>
                <a:ea typeface="Times New Roman"/>
              </a:rPr>
              <a:t>zawodowe obejmujące realizację kształcenia zawodowego praktycznego we współpracy z pracodawcami</a:t>
            </a:r>
            <a:r>
              <a:rPr lang="pl-PL" sz="2000" i="1" dirty="0" smtClean="0">
                <a:latin typeface="Times New Roman"/>
                <a:ea typeface="Times New Roman"/>
              </a:rPr>
              <a:t>;</a:t>
            </a:r>
          </a:p>
          <a:p>
            <a:pPr lvl="1" algn="just"/>
            <a:r>
              <a:rPr lang="pl-PL" sz="2000" i="1" dirty="0" smtClean="0">
                <a:latin typeface="Times New Roman"/>
                <a:ea typeface="Times New Roman"/>
              </a:rPr>
              <a:t>dodatkowe </a:t>
            </a:r>
            <a:r>
              <a:rPr lang="pl-PL" sz="2000" i="1" dirty="0">
                <a:latin typeface="Times New Roman"/>
                <a:ea typeface="Times New Roman"/>
              </a:rPr>
              <a:t>zajęcia specjalistyczne realizowane we współpracy </a:t>
            </a:r>
            <a:r>
              <a:rPr lang="pl-PL" sz="2000" i="1" dirty="0" smtClean="0">
                <a:latin typeface="Times New Roman"/>
                <a:ea typeface="Times New Roman"/>
              </a:rPr>
              <a:t/>
            </a:r>
            <a:br>
              <a:rPr lang="pl-PL" sz="2000" i="1" dirty="0" smtClean="0">
                <a:latin typeface="Times New Roman"/>
                <a:ea typeface="Times New Roman"/>
              </a:rPr>
            </a:br>
            <a:r>
              <a:rPr lang="pl-PL" sz="2000" i="1" dirty="0" smtClean="0">
                <a:latin typeface="Times New Roman"/>
                <a:ea typeface="Times New Roman"/>
              </a:rPr>
              <a:t>z </a:t>
            </a:r>
            <a:r>
              <a:rPr lang="pl-PL" sz="2000" i="1" dirty="0">
                <a:latin typeface="Times New Roman"/>
                <a:ea typeface="Times New Roman"/>
              </a:rPr>
              <a:t>pracodawcami umożliwiające uczniom uzyskiwanie i uzupełnianie wiedzy i umiejętności oraz kwalifikacji zawodowych; </a:t>
            </a:r>
            <a:endParaRPr lang="pl-PL" sz="2000" i="1" dirty="0" smtClean="0">
              <a:latin typeface="Times New Roman"/>
              <a:ea typeface="Times New Roman"/>
            </a:endParaRPr>
          </a:p>
          <a:p>
            <a:pPr lvl="1" algn="just"/>
            <a:endParaRPr lang="pl-PL" sz="1600" b="1" dirty="0" smtClean="0">
              <a:latin typeface="Times New Roman"/>
              <a:ea typeface="Times New Roman"/>
            </a:endParaRPr>
          </a:p>
          <a:p>
            <a:pPr algn="just"/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467544" y="332656"/>
            <a:ext cx="82089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Typy projektów</a:t>
            </a:r>
            <a:endParaRPr lang="pl-PL" sz="4400" dirty="0"/>
          </a:p>
        </p:txBody>
      </p:sp>
      <p:sp>
        <p:nvSpPr>
          <p:cNvPr id="12" name="Prostokąt 11"/>
          <p:cNvSpPr/>
          <p:nvPr/>
        </p:nvSpPr>
        <p:spPr>
          <a:xfrm>
            <a:off x="611560" y="1628800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591419" y="2852936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90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47248" cy="922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Typy projektów cd.</a:t>
            </a:r>
            <a:endParaRPr lang="pl-PL" sz="44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467544" y="1124744"/>
            <a:ext cx="8291264" cy="5688632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Courier New" pitchFamily="49" charset="0"/>
              <a:buChar char="o"/>
            </a:pPr>
            <a:endParaRPr lang="pl-PL" sz="6400" b="1" dirty="0" smtClean="0">
              <a:latin typeface="Times New Roman"/>
              <a:ea typeface="Times New Roman"/>
            </a:endParaRPr>
          </a:p>
          <a:p>
            <a:pPr algn="just">
              <a:buFont typeface="Courier New" pitchFamily="49" charset="0"/>
              <a:buChar char="o"/>
            </a:pPr>
            <a:r>
              <a:rPr lang="pl-PL" sz="6400" b="1" dirty="0" smtClean="0">
                <a:latin typeface="Times New Roman"/>
                <a:ea typeface="Times New Roman"/>
              </a:rPr>
              <a:t> </a:t>
            </a:r>
            <a:r>
              <a:rPr lang="pl-PL" sz="8000" b="1" dirty="0" smtClean="0">
                <a:latin typeface="Times New Roman"/>
                <a:ea typeface="Times New Roman"/>
              </a:rPr>
              <a:t>tworzenie </a:t>
            </a:r>
            <a:r>
              <a:rPr lang="pl-PL" sz="8000" b="1" dirty="0">
                <a:latin typeface="Times New Roman"/>
                <a:ea typeface="Times New Roman"/>
              </a:rPr>
              <a:t>w szkołach lub placówkach systemu oświaty prowadzących kształcenie zawodowe warunków odzwierciedlających naturalne warunki pracy właściwe dla nauczanych zawodów poprzez m.in</a:t>
            </a:r>
            <a:r>
              <a:rPr lang="pl-PL" sz="8000" b="1" dirty="0" smtClean="0">
                <a:latin typeface="Times New Roman"/>
                <a:ea typeface="Times New Roman"/>
              </a:rPr>
              <a:t>.:</a:t>
            </a:r>
          </a:p>
          <a:p>
            <a:pPr marL="447675" indent="95250" algn="just">
              <a:buFont typeface="Courier New" pitchFamily="49" charset="0"/>
              <a:buChar char="o"/>
            </a:pPr>
            <a:r>
              <a:rPr lang="pl-PL" sz="8000" i="1" dirty="0" smtClean="0">
                <a:latin typeface="Times New Roman"/>
                <a:ea typeface="Times New Roman"/>
              </a:rPr>
              <a:t> </a:t>
            </a:r>
            <a:r>
              <a:rPr lang="pl-PL" sz="7200" i="1" dirty="0" smtClean="0">
                <a:latin typeface="Times New Roman"/>
                <a:ea typeface="Times New Roman"/>
              </a:rPr>
              <a:t>wyposażenie </a:t>
            </a:r>
            <a:r>
              <a:rPr lang="pl-PL" sz="7200" i="1" dirty="0">
                <a:latin typeface="Times New Roman"/>
                <a:ea typeface="Times New Roman"/>
              </a:rPr>
              <a:t>pracowni lub warsztatów szkolnych dla zawodów szkolnictwa </a:t>
            </a:r>
            <a:r>
              <a:rPr lang="pl-PL" sz="7200" i="1" dirty="0" smtClean="0">
                <a:latin typeface="Times New Roman"/>
                <a:ea typeface="Times New Roman"/>
              </a:rPr>
              <a:t>zawodowego;</a:t>
            </a:r>
          </a:p>
          <a:p>
            <a:pPr marL="447675" indent="95250" algn="just">
              <a:buFont typeface="Courier New" pitchFamily="49" charset="0"/>
              <a:buChar char="o"/>
            </a:pPr>
            <a:r>
              <a:rPr lang="pl-PL" sz="7200" i="1" dirty="0" smtClean="0">
                <a:latin typeface="Times New Roman"/>
                <a:ea typeface="Times New Roman"/>
              </a:rPr>
              <a:t> wsparcie </a:t>
            </a:r>
            <a:r>
              <a:rPr lang="pl-PL" sz="7200" i="1" dirty="0">
                <a:latin typeface="Times New Roman"/>
                <a:ea typeface="Times New Roman"/>
              </a:rPr>
              <a:t>wprowadzania do bieżącej pracy szkół modułowego systemu kształcenia </a:t>
            </a:r>
            <a:r>
              <a:rPr lang="pl-PL" sz="7200" i="1" dirty="0" smtClean="0">
                <a:latin typeface="Times New Roman"/>
                <a:ea typeface="Times New Roman"/>
              </a:rPr>
              <a:t>zawodowego;</a:t>
            </a:r>
          </a:p>
          <a:p>
            <a:pPr marL="447675" indent="95250" algn="just">
              <a:buFont typeface="Courier New" pitchFamily="49" charset="0"/>
              <a:buChar char="o"/>
            </a:pPr>
            <a:r>
              <a:rPr lang="pl-PL" sz="7200" i="1" dirty="0" smtClean="0">
                <a:latin typeface="Times New Roman"/>
                <a:ea typeface="Times New Roman"/>
              </a:rPr>
              <a:t> wprowadzanie </a:t>
            </a:r>
            <a:r>
              <a:rPr lang="pl-PL" sz="7200" i="1" dirty="0">
                <a:latin typeface="Times New Roman"/>
                <a:ea typeface="Times New Roman"/>
              </a:rPr>
              <a:t>innowacji pedagogicznych do programu nauczania</a:t>
            </a:r>
            <a:r>
              <a:rPr lang="pl-PL" sz="7200" i="1" dirty="0" smtClean="0">
                <a:latin typeface="Times New Roman"/>
                <a:ea typeface="Times New Roman"/>
              </a:rPr>
              <a:t>;</a:t>
            </a:r>
            <a:endParaRPr lang="pl-PL" sz="8000" i="1" dirty="0">
              <a:latin typeface="Times New Roman"/>
              <a:ea typeface="Times New Roman"/>
            </a:endParaRPr>
          </a:p>
          <a:p>
            <a:pPr marL="447675" indent="0" algn="just">
              <a:buNone/>
            </a:pPr>
            <a:r>
              <a:rPr lang="pl-PL" sz="8000" b="1" dirty="0" smtClean="0">
                <a:latin typeface="Times New Roman"/>
                <a:ea typeface="Times New Roman"/>
              </a:rPr>
              <a:t>rozwój </a:t>
            </a:r>
            <a:r>
              <a:rPr lang="pl-PL" sz="8000" b="1" dirty="0">
                <a:latin typeface="Times New Roman"/>
                <a:ea typeface="Times New Roman"/>
              </a:rPr>
              <a:t>współpracy szkół prowadzących kształcenie zawodowe z ich otoczeniem społeczno-gospodarczym obejmujące m.in</a:t>
            </a:r>
            <a:r>
              <a:rPr lang="pl-PL" sz="8000" b="1" dirty="0" smtClean="0">
                <a:latin typeface="Times New Roman"/>
                <a:ea typeface="Times New Roman"/>
              </a:rPr>
              <a:t>.:</a:t>
            </a:r>
          </a:p>
          <a:p>
            <a:pPr marL="447675" indent="0" algn="just">
              <a:buFont typeface="Courier New" pitchFamily="49" charset="0"/>
              <a:buChar char="o"/>
            </a:pPr>
            <a:r>
              <a:rPr lang="pl-PL" sz="8000" dirty="0" smtClean="0">
                <a:latin typeface="Times New Roman"/>
                <a:ea typeface="Times New Roman"/>
              </a:rPr>
              <a:t> </a:t>
            </a:r>
            <a:r>
              <a:rPr lang="pl-PL" sz="7200" dirty="0" smtClean="0">
                <a:latin typeface="Times New Roman"/>
                <a:ea typeface="Times New Roman"/>
              </a:rPr>
              <a:t>włączenie </a:t>
            </a:r>
            <a:r>
              <a:rPr lang="pl-PL" sz="7200" dirty="0">
                <a:latin typeface="Times New Roman"/>
                <a:ea typeface="Times New Roman"/>
              </a:rPr>
              <a:t>pracodawców w system egzaminów potwierdzających kwalifikacje </a:t>
            </a:r>
            <a:r>
              <a:rPr lang="pl-PL" sz="7200" dirty="0" smtClean="0">
                <a:latin typeface="Times New Roman"/>
                <a:ea typeface="Times New Roman"/>
              </a:rPr>
              <a:t/>
            </a:r>
            <a:br>
              <a:rPr lang="pl-PL" sz="7200" dirty="0" smtClean="0">
                <a:latin typeface="Times New Roman"/>
                <a:ea typeface="Times New Roman"/>
              </a:rPr>
            </a:br>
            <a:r>
              <a:rPr lang="pl-PL" sz="7200" dirty="0" smtClean="0">
                <a:latin typeface="Times New Roman"/>
                <a:ea typeface="Times New Roman"/>
              </a:rPr>
              <a:t>w </a:t>
            </a:r>
            <a:r>
              <a:rPr lang="pl-PL" sz="7200" dirty="0">
                <a:latin typeface="Times New Roman"/>
                <a:ea typeface="Times New Roman"/>
              </a:rPr>
              <a:t>zawodzie oraz kwalifikacje mistrza i czeladnika </a:t>
            </a:r>
            <a:r>
              <a:rPr lang="pl-PL" sz="7200" dirty="0" smtClean="0">
                <a:latin typeface="Times New Roman"/>
                <a:ea typeface="Times New Roman"/>
              </a:rPr>
              <a:t>w zawodzie;</a:t>
            </a:r>
          </a:p>
          <a:p>
            <a:pPr marL="447675" indent="0" algn="just">
              <a:buFont typeface="Courier New" pitchFamily="49" charset="0"/>
              <a:buChar char="o"/>
            </a:pPr>
            <a:r>
              <a:rPr lang="pl-PL" sz="7200" i="1" dirty="0" smtClean="0">
                <a:latin typeface="Times New Roman"/>
                <a:ea typeface="Times New Roman"/>
              </a:rPr>
              <a:t> tworzenie </a:t>
            </a:r>
            <a:r>
              <a:rPr lang="pl-PL" sz="7200" i="1" dirty="0">
                <a:latin typeface="Times New Roman"/>
                <a:ea typeface="Times New Roman"/>
              </a:rPr>
              <a:t>klas patronackich w szkołach</a:t>
            </a:r>
            <a:r>
              <a:rPr lang="pl-PL" sz="7200" i="1" dirty="0" smtClean="0">
                <a:latin typeface="Times New Roman"/>
                <a:ea typeface="Times New Roman"/>
              </a:rPr>
              <a:t>;</a:t>
            </a:r>
          </a:p>
          <a:p>
            <a:pPr marL="447675" indent="0" algn="just">
              <a:buFont typeface="Courier New" pitchFamily="49" charset="0"/>
              <a:buChar char="o"/>
            </a:pPr>
            <a:r>
              <a:rPr lang="pl-PL" sz="7200" i="1" dirty="0" smtClean="0">
                <a:latin typeface="Times New Roman"/>
                <a:ea typeface="Times New Roman"/>
              </a:rPr>
              <a:t> współpracę </a:t>
            </a:r>
            <a:r>
              <a:rPr lang="pl-PL" sz="7200" i="1" dirty="0">
                <a:latin typeface="Times New Roman"/>
                <a:ea typeface="Times New Roman"/>
              </a:rPr>
              <a:t>w dostosowywaniu oferty edukacyjnej w szkołach i w formach pozaszkolnych do potrzeb regionalnego i lokalnego rynku pracy</a:t>
            </a:r>
            <a:r>
              <a:rPr lang="pl-PL" sz="7200" i="1" dirty="0" smtClean="0">
                <a:latin typeface="Times New Roman"/>
                <a:ea typeface="Times New Roman"/>
              </a:rPr>
              <a:t>;</a:t>
            </a:r>
          </a:p>
          <a:p>
            <a:pPr marL="447675" indent="0" algn="just">
              <a:buFont typeface="Courier New" pitchFamily="49" charset="0"/>
              <a:buChar char="o"/>
            </a:pPr>
            <a:r>
              <a:rPr lang="pl-PL" sz="7200" i="1" dirty="0" smtClean="0">
                <a:latin typeface="Times New Roman"/>
                <a:ea typeface="Times New Roman"/>
              </a:rPr>
              <a:t> opracowanie </a:t>
            </a:r>
            <a:r>
              <a:rPr lang="pl-PL" sz="7200" i="1" dirty="0">
                <a:latin typeface="Times New Roman"/>
                <a:ea typeface="Times New Roman"/>
              </a:rPr>
              <a:t>lub modyfikację programów nauczania</a:t>
            </a:r>
            <a:r>
              <a:rPr lang="pl-PL" sz="7200" i="1" dirty="0" smtClean="0">
                <a:latin typeface="Times New Roman"/>
                <a:ea typeface="Times New Roman"/>
              </a:rPr>
              <a:t>;</a:t>
            </a:r>
          </a:p>
          <a:p>
            <a:pPr marL="447675" indent="0" algn="just">
              <a:buFont typeface="Courier New" pitchFamily="49" charset="0"/>
              <a:buChar char="o"/>
            </a:pPr>
            <a:r>
              <a:rPr lang="pl-PL" sz="7200" i="1" dirty="0">
                <a:latin typeface="Times New Roman"/>
                <a:ea typeface="Times New Roman"/>
              </a:rPr>
              <a:t> </a:t>
            </a:r>
            <a:r>
              <a:rPr lang="pl-PL" sz="7200" i="1" dirty="0" smtClean="0">
                <a:latin typeface="Times New Roman"/>
                <a:ea typeface="Times New Roman"/>
              </a:rPr>
              <a:t>współpracę </a:t>
            </a:r>
            <a:r>
              <a:rPr lang="pl-PL" sz="7200" i="1" dirty="0">
                <a:latin typeface="Times New Roman"/>
                <a:ea typeface="Times New Roman"/>
              </a:rPr>
              <a:t>szkół prowadzących kształcenie zawodowe z uczelniami </a:t>
            </a:r>
            <a:r>
              <a:rPr lang="pl-PL" sz="7200" i="1" dirty="0" smtClean="0">
                <a:latin typeface="Times New Roman"/>
                <a:ea typeface="Times New Roman"/>
              </a:rPr>
              <a:t>wyższymi;</a:t>
            </a:r>
          </a:p>
          <a:p>
            <a:pPr marL="447675" indent="0" algn="just">
              <a:buFont typeface="Courier New" pitchFamily="49" charset="0"/>
              <a:buChar char="o"/>
            </a:pPr>
            <a:r>
              <a:rPr lang="pl-PL" sz="7200" i="1" dirty="0">
                <a:latin typeface="Times New Roman"/>
                <a:ea typeface="Times New Roman"/>
              </a:rPr>
              <a:t> </a:t>
            </a:r>
            <a:r>
              <a:rPr lang="pl-PL" sz="7200" i="1" dirty="0" smtClean="0">
                <a:latin typeface="Times New Roman"/>
                <a:ea typeface="Times New Roman"/>
              </a:rPr>
              <a:t>współpracę </a:t>
            </a:r>
            <a:r>
              <a:rPr lang="pl-PL" sz="7200" i="1" dirty="0">
                <a:latin typeface="Times New Roman"/>
                <a:ea typeface="Times New Roman"/>
              </a:rPr>
              <a:t>szkół prowadzących kształcenie zawodowe z instytucjami rynku pracy </a:t>
            </a:r>
            <a:r>
              <a:rPr lang="pl-PL" sz="7200" i="1" dirty="0" smtClean="0">
                <a:latin typeface="Times New Roman"/>
                <a:ea typeface="Times New Roman"/>
              </a:rPr>
              <a:t/>
            </a:r>
            <a:br>
              <a:rPr lang="pl-PL" sz="7200" i="1" dirty="0" smtClean="0">
                <a:latin typeface="Times New Roman"/>
                <a:ea typeface="Times New Roman"/>
              </a:rPr>
            </a:br>
            <a:r>
              <a:rPr lang="pl-PL" sz="7200" i="1" dirty="0" smtClean="0">
                <a:latin typeface="Times New Roman"/>
                <a:ea typeface="Times New Roman"/>
              </a:rPr>
              <a:t>w </a:t>
            </a:r>
            <a:r>
              <a:rPr lang="pl-PL" sz="7200" i="1" dirty="0">
                <a:latin typeface="Times New Roman"/>
                <a:ea typeface="Times New Roman"/>
              </a:rPr>
              <a:t>zakresie ułatwiania przejścia uczniów z edukacji do aktywnego udziału w rynku </a:t>
            </a:r>
            <a:r>
              <a:rPr lang="pl-PL" sz="7200" i="1" dirty="0" smtClean="0">
                <a:latin typeface="Times New Roman"/>
                <a:ea typeface="Times New Roman"/>
              </a:rPr>
              <a:t>pracy;</a:t>
            </a:r>
          </a:p>
          <a:p>
            <a:pPr marL="447675" indent="0" algn="just">
              <a:buFont typeface="Courier New" pitchFamily="49" charset="0"/>
              <a:buChar char="o"/>
            </a:pPr>
            <a:r>
              <a:rPr lang="pl-PL" sz="7200" i="1" dirty="0" smtClean="0">
                <a:latin typeface="Times New Roman"/>
                <a:ea typeface="Times New Roman"/>
              </a:rPr>
              <a:t>promocja </a:t>
            </a:r>
            <a:r>
              <a:rPr lang="pl-PL" sz="7200" i="1" dirty="0">
                <a:latin typeface="Times New Roman"/>
                <a:ea typeface="Times New Roman"/>
              </a:rPr>
              <a:t>szkół prowadzących kształcenie </a:t>
            </a:r>
            <a:r>
              <a:rPr lang="pl-PL" sz="7200" i="1" dirty="0" smtClean="0">
                <a:latin typeface="Times New Roman"/>
                <a:ea typeface="Times New Roman"/>
              </a:rPr>
              <a:t>zawodowe.</a:t>
            </a:r>
            <a:endParaRPr lang="pl-PL" sz="7200" i="1" dirty="0">
              <a:latin typeface="Times New Roman"/>
              <a:ea typeface="Times New Roman"/>
            </a:endParaRPr>
          </a:p>
          <a:p>
            <a:pPr marL="447675" indent="0" algn="just">
              <a:buFont typeface="Courier New" pitchFamily="49" charset="0"/>
              <a:buChar char="o"/>
            </a:pPr>
            <a:endParaRPr lang="pl-PL" sz="7200" i="1" dirty="0" smtClean="0">
              <a:latin typeface="Times New Roman"/>
              <a:ea typeface="Times New Roman"/>
            </a:endParaRPr>
          </a:p>
          <a:p>
            <a:pPr marL="447675" indent="0" algn="just">
              <a:buFont typeface="Courier New" pitchFamily="49" charset="0"/>
              <a:buChar char="o"/>
            </a:pPr>
            <a:endParaRPr lang="pl-PL" sz="2200" i="1" dirty="0" smtClean="0">
              <a:latin typeface="Times New Roman"/>
              <a:ea typeface="Times New Roman"/>
            </a:endParaRPr>
          </a:p>
          <a:p>
            <a:pPr marL="447675" indent="0" algn="just">
              <a:buFont typeface="Courier New" pitchFamily="49" charset="0"/>
              <a:buChar char="o"/>
            </a:pPr>
            <a:endParaRPr lang="pl-PL" sz="2200" i="1" dirty="0">
              <a:latin typeface="Times New Roman"/>
              <a:ea typeface="Times New Roman"/>
            </a:endParaRPr>
          </a:p>
          <a:p>
            <a:pPr marL="109728" indent="0" algn="just">
              <a:buNone/>
            </a:pPr>
            <a:r>
              <a:rPr lang="pl-PL" b="1" dirty="0" smtClean="0"/>
              <a:t>    </a:t>
            </a:r>
          </a:p>
          <a:p>
            <a:pPr marL="109728" indent="0">
              <a:buNone/>
            </a:pPr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561703" y="1554721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555143" y="3717032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51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5536" y="1124744"/>
            <a:ext cx="8415338" cy="230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lphaLcParenR" startAt="9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5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351631" y="965498"/>
            <a:ext cx="8440738" cy="4966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pl-PL" sz="1500" dirty="0" smtClean="0">
                <a:solidFill>
                  <a:srgbClr val="000000"/>
                </a:solidFill>
                <a:latin typeface="+mn-lt"/>
                <a:cs typeface="+mn-cs"/>
              </a:rPr>
              <a:t/>
            </a:r>
            <a:br>
              <a:rPr lang="pl-PL" sz="1500" dirty="0" smtClean="0">
                <a:solidFill>
                  <a:srgbClr val="000000"/>
                </a:solidFill>
                <a:latin typeface="+mn-lt"/>
                <a:cs typeface="+mn-cs"/>
              </a:rPr>
            </a:br>
            <a:endParaRPr lang="pl-PL" sz="1500" dirty="0" smtClean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346770" y="260648"/>
            <a:ext cx="6552728" cy="792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 smtClean="0"/>
              <a:t>Specyficzne kryteria dostępu:</a:t>
            </a:r>
            <a:endParaRPr lang="pl-PL" sz="3200" b="1" dirty="0"/>
          </a:p>
        </p:txBody>
      </p:sp>
      <p:sp>
        <p:nvSpPr>
          <p:cNvPr id="12" name="Prostokąt 11"/>
          <p:cNvSpPr/>
          <p:nvPr/>
        </p:nvSpPr>
        <p:spPr>
          <a:xfrm>
            <a:off x="6948264" y="260648"/>
            <a:ext cx="1816002" cy="792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Opis </a:t>
            </a:r>
            <a:r>
              <a:rPr lang="pl-PL" b="1" dirty="0"/>
              <a:t>znaczenia kryterium </a:t>
            </a:r>
            <a:r>
              <a:rPr lang="pl-PL" dirty="0"/>
              <a:t>	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346770" y="260648"/>
            <a:ext cx="6552728" cy="792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 smtClean="0"/>
              <a:t>Specyficzne kryteria dostępu:</a:t>
            </a:r>
            <a:endParaRPr lang="pl-PL" sz="3200" b="1" dirty="0"/>
          </a:p>
        </p:txBody>
      </p:sp>
      <p:sp>
        <p:nvSpPr>
          <p:cNvPr id="20" name="Prostokąt 19"/>
          <p:cNvSpPr/>
          <p:nvPr/>
        </p:nvSpPr>
        <p:spPr>
          <a:xfrm>
            <a:off x="6948264" y="260648"/>
            <a:ext cx="1816002" cy="792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Opis </a:t>
            </a:r>
            <a:r>
              <a:rPr lang="pl-PL" b="1" dirty="0"/>
              <a:t>znaczenia kryterium </a:t>
            </a:r>
            <a:r>
              <a:rPr lang="pl-PL" dirty="0"/>
              <a:t>	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351631" y="1157535"/>
            <a:ext cx="6552729" cy="227702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1</a:t>
            </a:r>
            <a:r>
              <a:rPr lang="pl-PL" b="1" dirty="0" smtClean="0">
                <a:solidFill>
                  <a:schemeClr val="tx1"/>
                </a:solidFill>
              </a:rPr>
              <a:t>. </a:t>
            </a:r>
            <a:r>
              <a:rPr lang="pl-PL" b="1" dirty="0">
                <a:solidFill>
                  <a:schemeClr val="tx1"/>
                </a:solidFill>
              </a:rPr>
              <a:t>Projekt zakłada </a:t>
            </a:r>
            <a:r>
              <a:rPr lang="pl-PL" b="1" dirty="0" smtClean="0">
                <a:solidFill>
                  <a:schemeClr val="tx1"/>
                </a:solidFill>
              </a:rPr>
              <a:t>otworzenie </a:t>
            </a:r>
            <a:r>
              <a:rPr lang="pl-PL" b="1" dirty="0">
                <a:solidFill>
                  <a:schemeClr val="tx1"/>
                </a:solidFill>
              </a:rPr>
              <a:t>kształcenia w nowym </a:t>
            </a:r>
            <a:r>
              <a:rPr lang="pl-PL" b="1" dirty="0" smtClean="0">
                <a:solidFill>
                  <a:schemeClr val="tx1"/>
                </a:solidFill>
              </a:rPr>
              <a:t>zawodzie/nowych </a:t>
            </a:r>
            <a:r>
              <a:rPr lang="pl-PL" b="1" dirty="0">
                <a:solidFill>
                  <a:schemeClr val="tx1"/>
                </a:solidFill>
              </a:rPr>
              <a:t>zawodach i/lub weryfikację treści kształcenia w zawodzie już </a:t>
            </a:r>
            <a:r>
              <a:rPr lang="pl-PL" b="1" dirty="0" smtClean="0">
                <a:solidFill>
                  <a:schemeClr val="tx1"/>
                </a:solidFill>
              </a:rPr>
              <a:t>nauczanym/zawodach </a:t>
            </a:r>
            <a:r>
              <a:rPr lang="pl-PL" b="1" dirty="0">
                <a:solidFill>
                  <a:schemeClr val="tx1"/>
                </a:solidFill>
              </a:rPr>
              <a:t>już nauczanych w danej szkole. </a:t>
            </a:r>
            <a:r>
              <a:rPr lang="pl-PL" b="1" dirty="0" smtClean="0">
                <a:solidFill>
                  <a:schemeClr val="tx1"/>
                </a:solidFill>
              </a:rPr>
              <a:t>Wymagane jest aby potrzeba wsparcia i/lub weryfikacja wynikała z pogłębionej analizy potrzeb regionalnego rynku pracy, a kształcenie w ww. zawodach objęte było patronatem </a:t>
            </a:r>
            <a:r>
              <a:rPr lang="pl-PL" b="1" dirty="0" smtClean="0">
                <a:solidFill>
                  <a:schemeClr val="tx1"/>
                </a:solidFill>
              </a:rPr>
              <a:t>pracodawcy </a:t>
            </a:r>
            <a:r>
              <a:rPr lang="pl-PL" b="1" dirty="0" smtClean="0">
                <a:solidFill>
                  <a:schemeClr val="tx1"/>
                </a:solidFill>
              </a:rPr>
              <a:t>lub organizacji pracodawców.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6948265" y="1157535"/>
            <a:ext cx="1827086" cy="51304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 b="1" dirty="0" smtClean="0">
              <a:solidFill>
                <a:schemeClr val="tx1"/>
              </a:solidFill>
            </a:endParaRPr>
          </a:p>
          <a:p>
            <a:pPr algn="ctr"/>
            <a:r>
              <a:rPr lang="pl-PL" sz="1400" b="1" dirty="0">
                <a:solidFill>
                  <a:schemeClr val="tx1"/>
                </a:solidFill>
              </a:rPr>
              <a:t>TAK/NIE </a:t>
            </a:r>
            <a:endParaRPr lang="pl-PL" sz="1400" b="1" dirty="0" smtClean="0">
              <a:solidFill>
                <a:schemeClr val="tx1"/>
              </a:solidFill>
            </a:endParaRPr>
          </a:p>
          <a:p>
            <a:pPr algn="ctr"/>
            <a:endParaRPr lang="pl-PL" sz="1400" dirty="0">
              <a:solidFill>
                <a:schemeClr val="tx1"/>
              </a:solidFill>
            </a:endParaRP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Niespełnienie kryterium skutkuje odrzuceniem </a:t>
            </a:r>
            <a:r>
              <a:rPr lang="pl-PL" sz="1400" dirty="0" smtClean="0">
                <a:solidFill>
                  <a:schemeClr val="tx1"/>
                </a:solidFill>
              </a:rPr>
              <a:t>wniosku</a:t>
            </a:r>
          </a:p>
          <a:p>
            <a:pPr algn="ctr"/>
            <a:endParaRPr lang="pl-PL" sz="1400" dirty="0" smtClean="0">
              <a:solidFill>
                <a:schemeClr val="tx1"/>
              </a:solidFill>
            </a:endParaRPr>
          </a:p>
          <a:p>
            <a:pPr algn="ctr"/>
            <a:r>
              <a:rPr lang="pl-PL" sz="1400" dirty="0" smtClean="0">
                <a:solidFill>
                  <a:schemeClr val="tx1"/>
                </a:solidFill>
              </a:rPr>
              <a:t>Dopuszczalne jest wezwanie Wnioskodawcy do przedstawienia wyjaśnień w celu potwierdzenia spełnienia kryterium</a:t>
            </a:r>
            <a:endParaRPr lang="pl-PL" sz="1200" dirty="0">
              <a:solidFill>
                <a:schemeClr val="tx1"/>
              </a:solidFill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363528" y="3573016"/>
            <a:ext cx="6552729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 smtClean="0">
                <a:solidFill>
                  <a:schemeClr val="tx1"/>
                </a:solidFill>
              </a:rPr>
              <a:t>2. </a:t>
            </a:r>
            <a:r>
              <a:rPr lang="pl-PL" b="1" dirty="0">
                <a:solidFill>
                  <a:schemeClr val="tx1"/>
                </a:solidFill>
              </a:rPr>
              <a:t>Projekt realizowany jest w ścisłej współpracy </a:t>
            </a: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>z </a:t>
            </a:r>
            <a:r>
              <a:rPr lang="pl-PL" b="1" dirty="0">
                <a:solidFill>
                  <a:schemeClr val="tx1"/>
                </a:solidFill>
              </a:rPr>
              <a:t>potencjalnym pracodawcą/pracodawcami </a:t>
            </a:r>
            <a:r>
              <a:rPr lang="pl-PL" b="1" dirty="0" smtClean="0">
                <a:solidFill>
                  <a:schemeClr val="tx1"/>
                </a:solidFill>
              </a:rPr>
              <a:t>lub organizacją pracodawców </a:t>
            </a:r>
            <a:r>
              <a:rPr lang="pl-PL" b="1" dirty="0">
                <a:solidFill>
                  <a:schemeClr val="tx1"/>
                </a:solidFill>
              </a:rPr>
              <a:t>postaci formalnie zawiązanego partnerstwa </a:t>
            </a:r>
            <a:r>
              <a:rPr lang="pl-PL" b="1" dirty="0" smtClean="0">
                <a:solidFill>
                  <a:schemeClr val="tx1"/>
                </a:solidFill>
              </a:rPr>
              <a:t>przed złożeniem wniosku aplikacyjnego.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28" name="Prostokąt 27"/>
          <p:cNvSpPr/>
          <p:nvPr/>
        </p:nvSpPr>
        <p:spPr>
          <a:xfrm>
            <a:off x="371550" y="5157192"/>
            <a:ext cx="6553835" cy="1130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3</a:t>
            </a:r>
            <a:r>
              <a:rPr lang="pl-PL" b="1" dirty="0" smtClean="0">
                <a:solidFill>
                  <a:schemeClr val="tx1"/>
                </a:solidFill>
              </a:rPr>
              <a:t>. </a:t>
            </a:r>
            <a:r>
              <a:rPr lang="pl-PL" b="1" dirty="0">
                <a:solidFill>
                  <a:schemeClr val="tx1"/>
                </a:solidFill>
              </a:rPr>
              <a:t>Projekt zakłada formę wsparcia w postaci opracowania lub modyfikacji </a:t>
            </a:r>
            <a:r>
              <a:rPr lang="pl-PL" b="1" dirty="0" smtClean="0">
                <a:solidFill>
                  <a:schemeClr val="tx1"/>
                </a:solidFill>
              </a:rPr>
              <a:t>programu/ów nauczania.</a:t>
            </a:r>
            <a:r>
              <a:rPr lang="pl-PL" dirty="0" smtClean="0">
                <a:solidFill>
                  <a:schemeClr val="tx1"/>
                </a:solidFill>
              </a:rPr>
              <a:t>	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5536" y="1124744"/>
            <a:ext cx="8415338" cy="230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lphaLcParenR" startAt="9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5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351631" y="965498"/>
            <a:ext cx="8440738" cy="4966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pl-PL" sz="1500" dirty="0" smtClean="0">
                <a:solidFill>
                  <a:srgbClr val="000000"/>
                </a:solidFill>
                <a:latin typeface="+mn-lt"/>
                <a:cs typeface="+mn-cs"/>
              </a:rPr>
              <a:t/>
            </a:r>
            <a:br>
              <a:rPr lang="pl-PL" sz="1500" dirty="0" smtClean="0">
                <a:solidFill>
                  <a:srgbClr val="000000"/>
                </a:solidFill>
                <a:latin typeface="+mn-lt"/>
                <a:cs typeface="+mn-cs"/>
              </a:rPr>
            </a:br>
            <a:endParaRPr lang="pl-PL" sz="1500" dirty="0" smtClean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95536" y="1124744"/>
            <a:ext cx="8415338" cy="230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lphaLcParenR" startAt="9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5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351631" y="965498"/>
            <a:ext cx="8440738" cy="4966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pl-PL" sz="1500" dirty="0" smtClean="0">
                <a:solidFill>
                  <a:srgbClr val="000000"/>
                </a:solidFill>
                <a:latin typeface="+mn-lt"/>
                <a:cs typeface="+mn-cs"/>
              </a:rPr>
              <a:t/>
            </a:r>
            <a:br>
              <a:rPr lang="pl-PL" sz="1500" dirty="0" smtClean="0">
                <a:solidFill>
                  <a:srgbClr val="000000"/>
                </a:solidFill>
                <a:latin typeface="+mn-lt"/>
                <a:cs typeface="+mn-cs"/>
              </a:rPr>
            </a:br>
            <a:endParaRPr lang="pl-PL" sz="1500" dirty="0" smtClean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346770" y="404664"/>
            <a:ext cx="6552728" cy="792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 smtClean="0"/>
              <a:t>Specyficzne kryteria dostępu:</a:t>
            </a:r>
            <a:endParaRPr lang="pl-PL" sz="3200" b="1" dirty="0"/>
          </a:p>
        </p:txBody>
      </p:sp>
      <p:sp>
        <p:nvSpPr>
          <p:cNvPr id="22" name="Prostokąt 21"/>
          <p:cNvSpPr/>
          <p:nvPr/>
        </p:nvSpPr>
        <p:spPr>
          <a:xfrm>
            <a:off x="6949827" y="404664"/>
            <a:ext cx="1657747" cy="792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Opis </a:t>
            </a:r>
            <a:r>
              <a:rPr lang="pl-PL" b="1" dirty="0"/>
              <a:t>znaczenia kryterium </a:t>
            </a:r>
            <a:r>
              <a:rPr lang="pl-PL" dirty="0"/>
              <a:t>	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351631" y="1340767"/>
            <a:ext cx="6552728" cy="1584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4</a:t>
            </a:r>
            <a:r>
              <a:rPr lang="pl-PL" b="1" dirty="0" smtClean="0">
                <a:solidFill>
                  <a:schemeClr val="tx1"/>
                </a:solidFill>
              </a:rPr>
              <a:t>. </a:t>
            </a:r>
            <a:r>
              <a:rPr lang="pl-PL" b="1" dirty="0">
                <a:solidFill>
                  <a:schemeClr val="tx1"/>
                </a:solidFill>
              </a:rPr>
              <a:t>Projekt zakłada formę wsparcia w postaci doskonalenia umiejętności i kompetencji zawodowych nauczycieli zawodu i/lub instruktorów praktycznej nauki zawodu poprzez praktyki lub staże u pracodawców </a:t>
            </a:r>
            <a:r>
              <a:rPr lang="pl-PL" b="1" dirty="0" smtClean="0">
                <a:solidFill>
                  <a:schemeClr val="tx1"/>
                </a:solidFill>
              </a:rPr>
              <a:t>– partnerów</a:t>
            </a:r>
            <a:r>
              <a:rPr lang="pl-PL" b="1" dirty="0">
                <a:solidFill>
                  <a:schemeClr val="tx1"/>
                </a:solidFill>
              </a:rPr>
              <a:t>.</a:t>
            </a:r>
            <a:r>
              <a:rPr lang="pl-PL" dirty="0"/>
              <a:t>	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6949827" y="1340767"/>
            <a:ext cx="1656184" cy="468052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l-PL" sz="1400" b="1" dirty="0" smtClean="0">
              <a:solidFill>
                <a:schemeClr val="tx1"/>
              </a:solidFill>
            </a:endParaRPr>
          </a:p>
          <a:p>
            <a:pPr algn="ctr"/>
            <a:r>
              <a:rPr lang="pl-PL" sz="1600" b="1" dirty="0" smtClean="0">
                <a:solidFill>
                  <a:schemeClr val="tx1"/>
                </a:solidFill>
              </a:rPr>
              <a:t>TAK/NIE</a:t>
            </a:r>
          </a:p>
          <a:p>
            <a:pPr algn="ctr"/>
            <a:r>
              <a:rPr lang="pl-PL" sz="1600" b="1" dirty="0" smtClean="0">
                <a:solidFill>
                  <a:schemeClr val="tx1"/>
                </a:solidFill>
              </a:rPr>
              <a:t> </a:t>
            </a:r>
            <a:endParaRPr lang="pl-PL" sz="1600" dirty="0">
              <a:solidFill>
                <a:schemeClr val="tx1"/>
              </a:solidFill>
            </a:endParaRP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Niespełnienie kryterium skutkuje odrzuceniem </a:t>
            </a:r>
            <a:r>
              <a:rPr lang="pl-PL" sz="1400" dirty="0" smtClean="0">
                <a:solidFill>
                  <a:schemeClr val="tx1"/>
                </a:solidFill>
              </a:rPr>
              <a:t>wniosku</a:t>
            </a:r>
          </a:p>
          <a:p>
            <a:pPr algn="ctr"/>
            <a:endParaRPr lang="pl-PL" sz="1400" dirty="0">
              <a:solidFill>
                <a:schemeClr val="tx1"/>
              </a:solidFill>
            </a:endParaRP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Dopuszczalne jest wezwanie Wnioskodawcy do przedstawienia wyjaśnień w celu potwierdzenia spełnienia kryterium</a:t>
            </a:r>
            <a:endParaRPr lang="pl-PL" sz="1200" dirty="0">
              <a:solidFill>
                <a:schemeClr val="tx1"/>
              </a:solidFill>
            </a:endParaRPr>
          </a:p>
          <a:p>
            <a:pPr algn="ctr"/>
            <a:endParaRPr lang="pl-PL" sz="1400" dirty="0">
              <a:solidFill>
                <a:schemeClr val="tx1"/>
              </a:solidFill>
            </a:endParaRP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351631" y="3068960"/>
            <a:ext cx="6552728" cy="295232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>
                <a:solidFill>
                  <a:schemeClr val="tx1"/>
                </a:solidFill>
              </a:rPr>
              <a:t>5. Projekt zakłada realizację staży i praktyk wyłącznie dla uczniów nowoutworzonych/zmodernizowanych kierunków kształcenia u pracodawców – partnerów w wymiarze co najmniej 300 godzin, przy czym program praktyk lub staży powinien ściśle wynikać z programu nauczania opracowanego dla nowo otwieranego zawodu i/lub zweryfikowanego programu w zawodzie już nauczanym w danej szkole.</a:t>
            </a:r>
          </a:p>
        </p:txBody>
      </p:sp>
    </p:spTree>
    <p:extLst>
      <p:ext uri="{BB962C8B-B14F-4D97-AF65-F5344CB8AC3E}">
        <p14:creationId xmlns:p14="http://schemas.microsoft.com/office/powerpoint/2010/main" val="26533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4883</TotalTime>
  <Words>1316</Words>
  <Application>Microsoft Office PowerPoint</Application>
  <PresentationFormat>Pokaz na ekranie (4:3)</PresentationFormat>
  <Paragraphs>221</Paragraphs>
  <Slides>18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Hol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Typy projektów cd.</vt:lpstr>
      <vt:lpstr>Prezentacja programu PowerPoint</vt:lpstr>
      <vt:lpstr>Prezentacja programu PowerPoint</vt:lpstr>
      <vt:lpstr>Prezentacja programu PowerPoint</vt:lpstr>
      <vt:lpstr>Specyficzne kryteria dostępu:</vt:lpstr>
      <vt:lpstr>Prezentacja programu PowerPoint</vt:lpstr>
      <vt:lpstr>Prezentacja programu PowerPoint</vt:lpstr>
      <vt:lpstr>    Zasady konstruowania budżetu    </vt:lpstr>
      <vt:lpstr>Prezentacja programu PowerPoint</vt:lpstr>
      <vt:lpstr>Prezentacja programu PowerPoint</vt:lpstr>
      <vt:lpstr>Podstawa prawna i dokumenty programowe 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Damian Chaber</dc:creator>
  <cp:lastModifiedBy>Katarzyna.Michno</cp:lastModifiedBy>
  <cp:revision>530</cp:revision>
  <dcterms:created xsi:type="dcterms:W3CDTF">2015-05-19T07:37:20Z</dcterms:created>
  <dcterms:modified xsi:type="dcterms:W3CDTF">2017-12-18T07:15:09Z</dcterms:modified>
</cp:coreProperties>
</file>